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6" r:id="rId2"/>
    <p:sldId id="276" r:id="rId3"/>
    <p:sldId id="298" r:id="rId4"/>
    <p:sldId id="299" r:id="rId5"/>
    <p:sldId id="300" r:id="rId6"/>
    <p:sldId id="304" r:id="rId7"/>
    <p:sldId id="306" r:id="rId8"/>
    <p:sldId id="279" r:id="rId9"/>
    <p:sldId id="312" r:id="rId10"/>
    <p:sldId id="313" r:id="rId11"/>
    <p:sldId id="293" r:id="rId12"/>
    <p:sldId id="309" r:id="rId13"/>
    <p:sldId id="308" r:id="rId14"/>
    <p:sldId id="258" r:id="rId15"/>
    <p:sldId id="302" r:id="rId16"/>
    <p:sldId id="259" r:id="rId17"/>
    <p:sldId id="285" r:id="rId18"/>
    <p:sldId id="265" r:id="rId19"/>
    <p:sldId id="257" r:id="rId20"/>
    <p:sldId id="284" r:id="rId21"/>
    <p:sldId id="297" r:id="rId22"/>
    <p:sldId id="260" r:id="rId23"/>
    <p:sldId id="261" r:id="rId24"/>
    <p:sldId id="282" r:id="rId25"/>
    <p:sldId id="288" r:id="rId26"/>
    <p:sldId id="289" r:id="rId27"/>
    <p:sldId id="290" r:id="rId28"/>
    <p:sldId id="294" r:id="rId29"/>
    <p:sldId id="295" r:id="rId30"/>
    <p:sldId id="296" r:id="rId31"/>
    <p:sldId id="314" r:id="rId32"/>
    <p:sldId id="315" r:id="rId3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3469" autoAdjust="0"/>
    <p:restoredTop sz="94660"/>
  </p:normalViewPr>
  <p:slideViewPr>
    <p:cSldViewPr showGuides="1">
      <p:cViewPr>
        <p:scale>
          <a:sx n="100" d="100"/>
          <a:sy n="100" d="100"/>
        </p:scale>
        <p:origin x="-882" y="336"/>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defRPr>
            </a:lvl1pPr>
          </a:lstStyle>
          <a:p>
            <a:pPr>
              <a:defRPr/>
            </a:pPr>
            <a:fld id="{B99E2C43-CFA1-4E78-862B-051AB8C6B740}" type="datetimeFigureOut">
              <a:rPr lang="it-IT"/>
              <a:pPr>
                <a:defRPr/>
              </a:pPr>
              <a:t>10/06/2015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defRPr>
            </a:lvl1pPr>
          </a:lstStyle>
          <a:p>
            <a:pPr>
              <a:defRPr/>
            </a:pPr>
            <a:fld id="{930BEDDE-B83B-4E06-AABE-D3DD37835CB6}" type="slidenum">
              <a:rPr lang="it-IT"/>
              <a:pPr>
                <a:defRPr/>
              </a:pPr>
              <a:t>‹N›</a:t>
            </a:fld>
            <a:endParaRPr lang="it-IT"/>
          </a:p>
        </p:txBody>
      </p:sp>
    </p:spTree>
    <p:extLst>
      <p:ext uri="{BB962C8B-B14F-4D97-AF65-F5344CB8AC3E}">
        <p14:creationId xmlns:p14="http://schemas.microsoft.com/office/powerpoint/2010/main" val="23468277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F673132-E9E3-48F5-8F9B-A8CBC8556F55}" type="slidenum">
              <a:rPr lang="it-IT">
                <a:latin typeface="Arial" pitchFamily="34" charset="0"/>
              </a:rPr>
              <a:pPr/>
              <a:t>6</a:t>
            </a:fld>
            <a:endParaRPr lang="it-IT">
              <a:latin typeface="Arial" pitchFamily="34" charset="0"/>
            </a:endParaRPr>
          </a:p>
        </p:txBody>
      </p:sp>
      <p:sp>
        <p:nvSpPr>
          <p:cNvPr id="53251" name="Rectangle 2"/>
          <p:cNvSpPr>
            <a:spLocks noGrp="1" noRot="1" noChangeAspect="1" noChangeArrowheads="1" noTextEdit="1"/>
          </p:cNvSpPr>
          <p:nvPr>
            <p:ph type="sldImg"/>
          </p:nvPr>
        </p:nvSpPr>
        <p:spPr bwMode="auto">
          <a:xfrm>
            <a:off x="1143000" y="684213"/>
            <a:ext cx="4575175" cy="3432175"/>
          </a:xfrm>
          <a:solidFill>
            <a:srgbClr val="FFFFFF"/>
          </a:solidFill>
          <a:ln>
            <a:solidFill>
              <a:srgbClr val="000000"/>
            </a:solidFill>
            <a:miter lim="800000"/>
            <a:headEnd/>
            <a:tailEnd/>
          </a:ln>
        </p:spPr>
      </p:sp>
      <p:sp>
        <p:nvSpPr>
          <p:cNvPr id="53252" name="Rectangle 3"/>
          <p:cNvSpPr>
            <a:spLocks noGrp="1" noChangeArrowheads="1"/>
          </p:cNvSpPr>
          <p:nvPr>
            <p:ph type="body" idx="1"/>
          </p:nvPr>
        </p:nvSpPr>
        <p:spPr bwMode="auto">
          <a:xfrm>
            <a:off x="914400" y="4343400"/>
            <a:ext cx="5029200" cy="4116388"/>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81328"/>
            <a:ext cx="1090464" cy="340147"/>
          </a:xfrm>
        </p:spPr>
        <p:txBody>
          <a:bodyPr/>
          <a:lstStyle>
            <a:lvl1pPr>
              <a:defRPr/>
            </a:lvl1pPr>
          </a:lstStyle>
          <a:p>
            <a:pPr>
              <a:defRPr/>
            </a:pPr>
            <a:r>
              <a:rPr lang="it-IT" smtClean="0"/>
              <a:t>04/06/2015</a:t>
            </a:r>
            <a:endParaRPr lang="it-IT" dirty="0"/>
          </a:p>
        </p:txBody>
      </p:sp>
      <p:sp>
        <p:nvSpPr>
          <p:cNvPr id="5" name="Segnaposto piè di pagina 4"/>
          <p:cNvSpPr>
            <a:spLocks noGrp="1"/>
          </p:cNvSpPr>
          <p:nvPr>
            <p:ph type="ftr" sz="quarter" idx="11"/>
          </p:nvPr>
        </p:nvSpPr>
        <p:spPr>
          <a:xfrm>
            <a:off x="2051720" y="6381328"/>
            <a:ext cx="5040560" cy="340147"/>
          </a:xfrm>
        </p:spPr>
        <p:txBody>
          <a:bodyPr/>
          <a:lstStyle>
            <a:lvl1pPr>
              <a:defRPr/>
            </a:lvl1pPr>
          </a:lstStyle>
          <a:p>
            <a:pPr>
              <a:defRPr/>
            </a:pPr>
            <a:r>
              <a:rPr lang="it-IT" smtClean="0"/>
              <a:t>G. Mattana -Baldrige Performance Excellence Program 2015-16</a:t>
            </a:r>
            <a:endParaRPr lang="it-IT" dirty="0"/>
          </a:p>
        </p:txBody>
      </p:sp>
      <p:sp>
        <p:nvSpPr>
          <p:cNvPr id="6" name="Segnaposto numero diapositiva 5"/>
          <p:cNvSpPr>
            <a:spLocks noGrp="1"/>
          </p:cNvSpPr>
          <p:nvPr>
            <p:ph type="sldNum" sz="quarter" idx="12"/>
          </p:nvPr>
        </p:nvSpPr>
        <p:spPr>
          <a:xfrm>
            <a:off x="7596336" y="6381328"/>
            <a:ext cx="1090464" cy="340147"/>
          </a:xfrm>
        </p:spPr>
        <p:txBody>
          <a:bodyPr/>
          <a:lstStyle>
            <a:lvl1pPr>
              <a:defRPr/>
            </a:lvl1pPr>
          </a:lstStyle>
          <a:p>
            <a:pPr>
              <a:defRPr/>
            </a:pPr>
            <a:fld id="{6DBEAA2C-0F1D-4576-BF35-F7C88ABEC35B}" type="slidenum">
              <a:rPr lang="it-IT"/>
              <a:pPr>
                <a:defRPr/>
              </a:pPr>
              <a:t>‹N›</a:t>
            </a:fld>
            <a:endParaRPr lang="it-IT"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r>
              <a:rPr lang="it-IT" smtClean="0"/>
              <a:t>04/06/2015</a:t>
            </a:r>
            <a:endParaRPr lang="it-IT" dirty="0"/>
          </a:p>
        </p:txBody>
      </p:sp>
      <p:sp>
        <p:nvSpPr>
          <p:cNvPr id="5" name="Segnaposto piè di pagina 4"/>
          <p:cNvSpPr>
            <a:spLocks noGrp="1"/>
          </p:cNvSpPr>
          <p:nvPr>
            <p:ph type="ftr" sz="quarter" idx="11"/>
          </p:nvPr>
        </p:nvSpPr>
        <p:spPr/>
        <p:txBody>
          <a:bodyPr/>
          <a:lstStyle>
            <a:lvl1pPr>
              <a:defRPr/>
            </a:lvl1pPr>
          </a:lstStyle>
          <a:p>
            <a:pPr>
              <a:defRPr/>
            </a:pPr>
            <a:r>
              <a:rPr lang="it-IT" smtClean="0"/>
              <a:t>G. Mattana -Baldrige Performance Excellence Program 2015-16</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149F5909-E8DE-4F79-8893-5152AFDDAAFC}" type="slidenum">
              <a:rPr lang="it-IT"/>
              <a:pPr>
                <a:defRPr/>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r>
              <a:rPr lang="it-IT" smtClean="0"/>
              <a:t>04/06/2015</a:t>
            </a:r>
            <a:endParaRPr lang="it-IT" dirty="0"/>
          </a:p>
        </p:txBody>
      </p:sp>
      <p:sp>
        <p:nvSpPr>
          <p:cNvPr id="5" name="Segnaposto piè di pagina 4"/>
          <p:cNvSpPr>
            <a:spLocks noGrp="1"/>
          </p:cNvSpPr>
          <p:nvPr>
            <p:ph type="ftr" sz="quarter" idx="11"/>
          </p:nvPr>
        </p:nvSpPr>
        <p:spPr/>
        <p:txBody>
          <a:bodyPr/>
          <a:lstStyle>
            <a:lvl1pPr>
              <a:defRPr/>
            </a:lvl1pPr>
          </a:lstStyle>
          <a:p>
            <a:pPr>
              <a:defRPr/>
            </a:pPr>
            <a:r>
              <a:rPr lang="it-IT" smtClean="0"/>
              <a:t>G. Mattana -Baldrige Performance Excellence Program 2015-16</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173523AF-76BA-483B-A002-65581D9AA9FA}" type="slidenum">
              <a:rPr lang="it-IT"/>
              <a:pPr>
                <a:defRPr/>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Autofit/>
          </a:bodyPr>
          <a:lstStyle>
            <a:lvl1pPr>
              <a:defRPr sz="3600" b="1">
                <a:solidFill>
                  <a:srgbClr val="C00000"/>
                </a:solidFill>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196752"/>
            <a:ext cx="8229600" cy="5112568"/>
          </a:xfrm>
        </p:spPr>
        <p:txBody>
          <a:bodyPr>
            <a:normAutofit/>
          </a:bodyPr>
          <a:lstStyle>
            <a:lvl1pPr>
              <a:defRPr sz="2400" b="1">
                <a:solidFill>
                  <a:srgbClr val="C00000"/>
                </a:solidFill>
              </a:defRPr>
            </a:lvl1pPr>
            <a:lvl2pPr>
              <a:defRPr sz="2000" b="1">
                <a:solidFill>
                  <a:srgbClr val="FF0000"/>
                </a:solidFill>
              </a:defRPr>
            </a:lvl2pPr>
            <a:lvl3pPr>
              <a:defRPr sz="1800"/>
            </a:lvl3pPr>
            <a:lvl4pPr>
              <a:defRPr sz="1600"/>
            </a:lvl4pPr>
            <a:lvl5pPr>
              <a:defRPr sz="1600"/>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a:xfrm>
            <a:off x="457200" y="6356350"/>
            <a:ext cx="1019175" cy="365125"/>
          </a:xfrm>
        </p:spPr>
        <p:txBody>
          <a:bodyPr/>
          <a:lstStyle>
            <a:lvl1pPr>
              <a:defRPr sz="1050" smtClean="0"/>
            </a:lvl1pPr>
          </a:lstStyle>
          <a:p>
            <a:pPr>
              <a:defRPr/>
            </a:pPr>
            <a:r>
              <a:rPr lang="it-IT" smtClean="0"/>
              <a:t>04/06/2015</a:t>
            </a:r>
            <a:endParaRPr lang="it-IT" dirty="0"/>
          </a:p>
        </p:txBody>
      </p:sp>
      <p:sp>
        <p:nvSpPr>
          <p:cNvPr id="5" name="Segnaposto piè di pagina 4"/>
          <p:cNvSpPr>
            <a:spLocks noGrp="1"/>
          </p:cNvSpPr>
          <p:nvPr>
            <p:ph type="ftr" sz="quarter" idx="11"/>
          </p:nvPr>
        </p:nvSpPr>
        <p:spPr>
          <a:xfrm>
            <a:off x="2339752" y="6356350"/>
            <a:ext cx="4536504" cy="365125"/>
          </a:xfrm>
        </p:spPr>
        <p:txBody>
          <a:bodyPr/>
          <a:lstStyle>
            <a:lvl1pPr>
              <a:defRPr sz="1050" dirty="0"/>
            </a:lvl1pPr>
          </a:lstStyle>
          <a:p>
            <a:pPr>
              <a:defRPr/>
            </a:pPr>
            <a:r>
              <a:rPr lang="it-IT" smtClean="0"/>
              <a:t>G. Mattana -Baldrige Performance Excellence Program 2015-16</a:t>
            </a:r>
            <a:endParaRPr lang="it-IT"/>
          </a:p>
        </p:txBody>
      </p:sp>
      <p:sp>
        <p:nvSpPr>
          <p:cNvPr id="6" name="Segnaposto numero diapositiva 5"/>
          <p:cNvSpPr>
            <a:spLocks noGrp="1"/>
          </p:cNvSpPr>
          <p:nvPr>
            <p:ph type="sldNum" sz="quarter" idx="12"/>
          </p:nvPr>
        </p:nvSpPr>
        <p:spPr>
          <a:xfrm>
            <a:off x="7596188" y="6356350"/>
            <a:ext cx="1090612" cy="365125"/>
          </a:xfrm>
        </p:spPr>
        <p:txBody>
          <a:bodyPr/>
          <a:lstStyle>
            <a:lvl1pPr>
              <a:defRPr sz="1100" smtClean="0"/>
            </a:lvl1pPr>
          </a:lstStyle>
          <a:p>
            <a:pPr>
              <a:defRPr/>
            </a:pPr>
            <a:fld id="{5081AF6A-A3F3-4047-973C-8278BD5FC8AE}" type="slidenum">
              <a:rPr lang="it-IT"/>
              <a:pPr>
                <a:defRPr/>
              </a:pPr>
              <a:t>‹N›</a:t>
            </a:fld>
            <a:endParaRPr lang="it-IT"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r>
              <a:rPr lang="it-IT" smtClean="0"/>
              <a:t>04/06/2015</a:t>
            </a:r>
            <a:endParaRPr lang="it-IT" dirty="0"/>
          </a:p>
        </p:txBody>
      </p:sp>
      <p:sp>
        <p:nvSpPr>
          <p:cNvPr id="5" name="Segnaposto piè di pagina 4"/>
          <p:cNvSpPr>
            <a:spLocks noGrp="1"/>
          </p:cNvSpPr>
          <p:nvPr>
            <p:ph type="ftr" sz="quarter" idx="11"/>
          </p:nvPr>
        </p:nvSpPr>
        <p:spPr/>
        <p:txBody>
          <a:bodyPr/>
          <a:lstStyle>
            <a:lvl1pPr>
              <a:defRPr/>
            </a:lvl1pPr>
          </a:lstStyle>
          <a:p>
            <a:pPr>
              <a:defRPr/>
            </a:pPr>
            <a:r>
              <a:rPr lang="it-IT" smtClean="0"/>
              <a:t>G. Mattana -Baldrige Performance Excellence Program 2015-16</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2ACE7DC7-C8A2-4C0C-BDCB-7F44D1653129}" type="slidenum">
              <a:rPr lang="it-IT"/>
              <a:pPr>
                <a:defRPr/>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r>
              <a:rPr lang="it-IT" smtClean="0"/>
              <a:t>04/06/2015</a:t>
            </a:r>
            <a:endParaRPr lang="it-IT" dirty="0"/>
          </a:p>
        </p:txBody>
      </p:sp>
      <p:sp>
        <p:nvSpPr>
          <p:cNvPr id="6" name="Segnaposto piè di pagina 4"/>
          <p:cNvSpPr>
            <a:spLocks noGrp="1"/>
          </p:cNvSpPr>
          <p:nvPr>
            <p:ph type="ftr" sz="quarter" idx="11"/>
          </p:nvPr>
        </p:nvSpPr>
        <p:spPr/>
        <p:txBody>
          <a:bodyPr/>
          <a:lstStyle>
            <a:lvl1pPr>
              <a:defRPr/>
            </a:lvl1pPr>
          </a:lstStyle>
          <a:p>
            <a:pPr>
              <a:defRPr/>
            </a:pPr>
            <a:r>
              <a:rPr lang="it-IT" smtClean="0"/>
              <a:t>G. Mattana -Baldrige Performance Excellence Program 2015-16</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EB293849-AFDE-4DB1-B560-782D2773C94B}" type="slidenum">
              <a:rPr lang="it-IT"/>
              <a:pPr>
                <a:defRPr/>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r>
              <a:rPr lang="it-IT" smtClean="0"/>
              <a:t>04/06/2015</a:t>
            </a:r>
            <a:endParaRPr lang="it-IT" dirty="0"/>
          </a:p>
        </p:txBody>
      </p:sp>
      <p:sp>
        <p:nvSpPr>
          <p:cNvPr id="8" name="Segnaposto piè di pagina 4"/>
          <p:cNvSpPr>
            <a:spLocks noGrp="1"/>
          </p:cNvSpPr>
          <p:nvPr>
            <p:ph type="ftr" sz="quarter" idx="11"/>
          </p:nvPr>
        </p:nvSpPr>
        <p:spPr/>
        <p:txBody>
          <a:bodyPr/>
          <a:lstStyle>
            <a:lvl1pPr>
              <a:defRPr/>
            </a:lvl1pPr>
          </a:lstStyle>
          <a:p>
            <a:pPr>
              <a:defRPr/>
            </a:pPr>
            <a:r>
              <a:rPr lang="it-IT" smtClean="0"/>
              <a:t>G. Mattana -Baldrige Performance Excellence Program 2015-16</a:t>
            </a:r>
            <a:endParaRPr lang="it-IT"/>
          </a:p>
        </p:txBody>
      </p:sp>
      <p:sp>
        <p:nvSpPr>
          <p:cNvPr id="9" name="Segnaposto numero diapositiva 5"/>
          <p:cNvSpPr>
            <a:spLocks noGrp="1"/>
          </p:cNvSpPr>
          <p:nvPr>
            <p:ph type="sldNum" sz="quarter" idx="12"/>
          </p:nvPr>
        </p:nvSpPr>
        <p:spPr/>
        <p:txBody>
          <a:bodyPr/>
          <a:lstStyle>
            <a:lvl1pPr>
              <a:defRPr/>
            </a:lvl1pPr>
          </a:lstStyle>
          <a:p>
            <a:pPr>
              <a:defRPr/>
            </a:pPr>
            <a:fld id="{CAC9449A-D5F8-48C5-830C-4433B58688C6}" type="slidenum">
              <a:rPr lang="it-IT"/>
              <a:pPr>
                <a:defRPr/>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r>
              <a:rPr lang="it-IT" smtClean="0"/>
              <a:t>04/06/2015</a:t>
            </a:r>
            <a:endParaRPr lang="it-IT" dirty="0"/>
          </a:p>
        </p:txBody>
      </p:sp>
      <p:sp>
        <p:nvSpPr>
          <p:cNvPr id="4" name="Segnaposto piè di pagina 4"/>
          <p:cNvSpPr>
            <a:spLocks noGrp="1"/>
          </p:cNvSpPr>
          <p:nvPr>
            <p:ph type="ftr" sz="quarter" idx="11"/>
          </p:nvPr>
        </p:nvSpPr>
        <p:spPr/>
        <p:txBody>
          <a:bodyPr/>
          <a:lstStyle>
            <a:lvl1pPr>
              <a:defRPr/>
            </a:lvl1pPr>
          </a:lstStyle>
          <a:p>
            <a:pPr>
              <a:defRPr/>
            </a:pPr>
            <a:r>
              <a:rPr lang="it-IT" smtClean="0"/>
              <a:t>G. Mattana -Baldrige Performance Excellence Program 2015-16</a:t>
            </a:r>
            <a:endParaRPr lang="it-IT"/>
          </a:p>
        </p:txBody>
      </p:sp>
      <p:sp>
        <p:nvSpPr>
          <p:cNvPr id="5" name="Segnaposto numero diapositiva 5"/>
          <p:cNvSpPr>
            <a:spLocks noGrp="1"/>
          </p:cNvSpPr>
          <p:nvPr>
            <p:ph type="sldNum" sz="quarter" idx="12"/>
          </p:nvPr>
        </p:nvSpPr>
        <p:spPr/>
        <p:txBody>
          <a:bodyPr/>
          <a:lstStyle>
            <a:lvl1pPr>
              <a:defRPr/>
            </a:lvl1pPr>
          </a:lstStyle>
          <a:p>
            <a:pPr>
              <a:defRPr/>
            </a:pPr>
            <a:fld id="{4819ADCA-57AD-45BB-8D9A-351973157CAE}" type="slidenum">
              <a:rPr lang="it-IT"/>
              <a:pPr>
                <a:defRPr/>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r>
              <a:rPr lang="it-IT" smtClean="0"/>
              <a:t>04/06/2015</a:t>
            </a:r>
            <a:endParaRPr lang="it-IT" dirty="0"/>
          </a:p>
        </p:txBody>
      </p:sp>
      <p:sp>
        <p:nvSpPr>
          <p:cNvPr id="3" name="Segnaposto piè di pagina 4"/>
          <p:cNvSpPr>
            <a:spLocks noGrp="1"/>
          </p:cNvSpPr>
          <p:nvPr>
            <p:ph type="ftr" sz="quarter" idx="11"/>
          </p:nvPr>
        </p:nvSpPr>
        <p:spPr/>
        <p:txBody>
          <a:bodyPr/>
          <a:lstStyle>
            <a:lvl1pPr>
              <a:defRPr/>
            </a:lvl1pPr>
          </a:lstStyle>
          <a:p>
            <a:pPr>
              <a:defRPr/>
            </a:pPr>
            <a:r>
              <a:rPr lang="it-IT" smtClean="0"/>
              <a:t>G. Mattana -Baldrige Performance Excellence Program 2015-16</a:t>
            </a:r>
            <a:endParaRPr lang="it-IT"/>
          </a:p>
        </p:txBody>
      </p:sp>
      <p:sp>
        <p:nvSpPr>
          <p:cNvPr id="4" name="Segnaposto numero diapositiva 5"/>
          <p:cNvSpPr>
            <a:spLocks noGrp="1"/>
          </p:cNvSpPr>
          <p:nvPr>
            <p:ph type="sldNum" sz="quarter" idx="12"/>
          </p:nvPr>
        </p:nvSpPr>
        <p:spPr/>
        <p:txBody>
          <a:bodyPr/>
          <a:lstStyle>
            <a:lvl1pPr>
              <a:defRPr/>
            </a:lvl1pPr>
          </a:lstStyle>
          <a:p>
            <a:pPr>
              <a:defRPr/>
            </a:pPr>
            <a:fld id="{E4D78362-89CD-452A-BDC2-C0B287CA8D77}" type="slidenum">
              <a:rPr lang="it-IT"/>
              <a:pPr>
                <a:defRPr/>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r>
              <a:rPr lang="it-IT" smtClean="0"/>
              <a:t>04/06/2015</a:t>
            </a:r>
            <a:endParaRPr lang="it-IT" dirty="0"/>
          </a:p>
        </p:txBody>
      </p:sp>
      <p:sp>
        <p:nvSpPr>
          <p:cNvPr id="6" name="Segnaposto piè di pagina 4"/>
          <p:cNvSpPr>
            <a:spLocks noGrp="1"/>
          </p:cNvSpPr>
          <p:nvPr>
            <p:ph type="ftr" sz="quarter" idx="11"/>
          </p:nvPr>
        </p:nvSpPr>
        <p:spPr/>
        <p:txBody>
          <a:bodyPr/>
          <a:lstStyle>
            <a:lvl1pPr>
              <a:defRPr/>
            </a:lvl1pPr>
          </a:lstStyle>
          <a:p>
            <a:pPr>
              <a:defRPr/>
            </a:pPr>
            <a:r>
              <a:rPr lang="it-IT" smtClean="0"/>
              <a:t>G. Mattana -Baldrige Performance Excellence Program 2015-16</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6127A45D-295C-4F9A-89EA-A0CB284F7E92}" type="slidenum">
              <a:rPr lang="it-IT"/>
              <a:pPr>
                <a:defRPr/>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r>
              <a:rPr lang="it-IT" smtClean="0"/>
              <a:t>04/06/2015</a:t>
            </a:r>
            <a:endParaRPr lang="it-IT" dirty="0"/>
          </a:p>
        </p:txBody>
      </p:sp>
      <p:sp>
        <p:nvSpPr>
          <p:cNvPr id="6" name="Segnaposto piè di pagina 4"/>
          <p:cNvSpPr>
            <a:spLocks noGrp="1"/>
          </p:cNvSpPr>
          <p:nvPr>
            <p:ph type="ftr" sz="quarter" idx="11"/>
          </p:nvPr>
        </p:nvSpPr>
        <p:spPr/>
        <p:txBody>
          <a:bodyPr/>
          <a:lstStyle>
            <a:lvl1pPr>
              <a:defRPr/>
            </a:lvl1pPr>
          </a:lstStyle>
          <a:p>
            <a:pPr>
              <a:defRPr/>
            </a:pPr>
            <a:r>
              <a:rPr lang="it-IT" smtClean="0"/>
              <a:t>G. Mattana -Baldrige Performance Excellence Program 2015-16</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E72E3F56-2D71-43BA-ABCC-9BB16D7F87AB}" type="slidenum">
              <a:rPr lang="it-IT"/>
              <a:pPr>
                <a:defRPr/>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charset="0"/>
              </a:defRPr>
            </a:lvl1pPr>
          </a:lstStyle>
          <a:p>
            <a:pPr>
              <a:defRPr/>
            </a:pPr>
            <a:r>
              <a:rPr lang="it-IT" smtClean="0"/>
              <a:t>04/06/2015</a:t>
            </a:r>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latin typeface="Arial" charset="0"/>
              </a:defRPr>
            </a:lvl1pPr>
          </a:lstStyle>
          <a:p>
            <a:pPr>
              <a:defRPr/>
            </a:pPr>
            <a:r>
              <a:rPr lang="it-IT" smtClean="0"/>
              <a:t>G. Mattana -Baldrige Performance Excellence Program 2015-16</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charset="0"/>
              </a:defRPr>
            </a:lvl1pPr>
          </a:lstStyle>
          <a:p>
            <a:pPr>
              <a:defRPr/>
            </a:pPr>
            <a:fld id="{3D802D28-D13B-42C2-AA1A-F5F8280A0E28}" type="slidenum">
              <a:rPr lang="it-IT"/>
              <a:pPr>
                <a:defRPr/>
              </a:pPr>
              <a:t>‹N›</a:t>
            </a:fld>
            <a:endParaRPr lang="it-IT" dirty="0"/>
          </a:p>
        </p:txBody>
      </p:sp>
    </p:spTree>
  </p:cSld>
  <p:clrMap bg1="lt1" tx1="dk1" bg2="lt2" tx2="dk2" accent1="accent1" accent2="accent2" accent3="accent3" accent4="accent4" accent5="accent5" accent6="accent6" hlink="hlink" folHlink="folHlink"/>
  <p:sldLayoutIdLst>
    <p:sldLayoutId id="2147483673" r:id="rId1"/>
    <p:sldLayoutId id="214748368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asq.org/blog/2012/08/25-years-of-the-baldrige-progra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ctrTitle"/>
          </p:nvPr>
        </p:nvSpPr>
        <p:spPr>
          <a:xfrm>
            <a:off x="685800" y="2996952"/>
            <a:ext cx="7772400" cy="1470025"/>
          </a:xfrm>
        </p:spPr>
        <p:txBody>
          <a:bodyPr/>
          <a:lstStyle/>
          <a:p>
            <a:r>
              <a:rPr lang="it-IT" b="1" dirty="0" smtClean="0">
                <a:solidFill>
                  <a:srgbClr val="C00000"/>
                </a:solidFill>
              </a:rPr>
              <a:t>Il nuovo ‘</a:t>
            </a:r>
            <a:r>
              <a:rPr lang="it-IT" b="1" dirty="0" err="1" smtClean="0">
                <a:solidFill>
                  <a:srgbClr val="C00000"/>
                </a:solidFill>
              </a:rPr>
              <a:t>Baldrige</a:t>
            </a:r>
            <a:r>
              <a:rPr lang="it-IT" b="1" dirty="0" smtClean="0">
                <a:solidFill>
                  <a:srgbClr val="C00000"/>
                </a:solidFill>
              </a:rPr>
              <a:t> Performance Excellence </a:t>
            </a:r>
            <a:r>
              <a:rPr lang="it-IT" b="1" dirty="0" err="1" smtClean="0">
                <a:solidFill>
                  <a:srgbClr val="C00000"/>
                </a:solidFill>
              </a:rPr>
              <a:t>Program</a:t>
            </a:r>
            <a:r>
              <a:rPr lang="it-IT" b="1" dirty="0" smtClean="0">
                <a:solidFill>
                  <a:srgbClr val="C00000"/>
                </a:solidFill>
              </a:rPr>
              <a:t> 2015-2016’</a:t>
            </a:r>
            <a:endParaRPr lang="it-IT" dirty="0" smtClean="0">
              <a:solidFill>
                <a:srgbClr val="C00000"/>
              </a:solidFill>
            </a:endParaRPr>
          </a:p>
        </p:txBody>
      </p:sp>
      <p:sp>
        <p:nvSpPr>
          <p:cNvPr id="3" name="Sottotitolo 2"/>
          <p:cNvSpPr>
            <a:spLocks noGrp="1"/>
          </p:cNvSpPr>
          <p:nvPr>
            <p:ph type="subTitle" idx="1"/>
          </p:nvPr>
        </p:nvSpPr>
        <p:spPr>
          <a:xfrm>
            <a:off x="1371600" y="5179640"/>
            <a:ext cx="6400800" cy="841648"/>
          </a:xfrm>
        </p:spPr>
        <p:txBody>
          <a:bodyPr rtlCol="0">
            <a:normAutofit lnSpcReduction="10000"/>
          </a:bodyPr>
          <a:lstStyle/>
          <a:p>
            <a:pPr fontAlgn="auto">
              <a:spcAft>
                <a:spcPts val="0"/>
              </a:spcAft>
              <a:defRPr/>
            </a:pPr>
            <a:r>
              <a:rPr lang="it-IT" sz="2400" b="1" dirty="0" smtClean="0">
                <a:solidFill>
                  <a:schemeClr val="accent5">
                    <a:lumMod val="50000"/>
                  </a:schemeClr>
                </a:solidFill>
              </a:rPr>
              <a:t>Conferenza tenuta il 04.06.2015</a:t>
            </a:r>
          </a:p>
          <a:p>
            <a:pPr fontAlgn="auto">
              <a:spcAft>
                <a:spcPts val="0"/>
              </a:spcAft>
              <a:defRPr/>
            </a:pPr>
            <a:r>
              <a:rPr lang="it-IT" sz="2400" b="1" dirty="0" smtClean="0">
                <a:solidFill>
                  <a:schemeClr val="accent5">
                    <a:lumMod val="50000"/>
                  </a:schemeClr>
                </a:solidFill>
              </a:rPr>
              <a:t>da dr. Giovanni Mattana in AICQ CN</a:t>
            </a:r>
          </a:p>
        </p:txBody>
      </p:sp>
      <p:pic>
        <p:nvPicPr>
          <p:cNvPr id="4100" name="Picture 4" descr="Aicq marchio centronord"/>
          <p:cNvPicPr>
            <a:picLocks noChangeAspect="1" noChangeArrowheads="1"/>
          </p:cNvPicPr>
          <p:nvPr/>
        </p:nvPicPr>
        <p:blipFill>
          <a:blip r:embed="rId2" cstate="print"/>
          <a:srcRect/>
          <a:stretch>
            <a:fillRect/>
          </a:stretch>
        </p:blipFill>
        <p:spPr bwMode="auto">
          <a:xfrm>
            <a:off x="3419872" y="332656"/>
            <a:ext cx="2355580" cy="152878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egnaposto data 3"/>
          <p:cNvSpPr>
            <a:spLocks noGrp="1"/>
          </p:cNvSpPr>
          <p:nvPr>
            <p:ph type="dt" sz="half" idx="10"/>
          </p:nvPr>
        </p:nvSpPr>
        <p:spPr/>
        <p:txBody>
          <a:bodyPr/>
          <a:lstStyle/>
          <a:p>
            <a:r>
              <a:rPr lang="it-IT" smtClean="0"/>
              <a:t>04/06/2015</a:t>
            </a:r>
            <a:endParaRPr lang="it-IT"/>
          </a:p>
        </p:txBody>
      </p:sp>
      <p:sp>
        <p:nvSpPr>
          <p:cNvPr id="65" name="Segnaposto piè di pagina 4"/>
          <p:cNvSpPr>
            <a:spLocks noGrp="1"/>
          </p:cNvSpPr>
          <p:nvPr>
            <p:ph type="ftr" sz="quarter" idx="11"/>
          </p:nvPr>
        </p:nvSpPr>
        <p:spPr/>
        <p:txBody>
          <a:bodyPr/>
          <a:lstStyle/>
          <a:p>
            <a:r>
              <a:rPr lang="it-IT" smtClean="0"/>
              <a:t>G. Mattana -Baldrige Performance Excellence Program 2015-16</a:t>
            </a:r>
            <a:endParaRPr lang="it-IT"/>
          </a:p>
        </p:txBody>
      </p:sp>
      <p:sp>
        <p:nvSpPr>
          <p:cNvPr id="66" name="Segnaposto numero diapositiva 5"/>
          <p:cNvSpPr>
            <a:spLocks noGrp="1"/>
          </p:cNvSpPr>
          <p:nvPr>
            <p:ph type="sldNum" sz="quarter" idx="12"/>
          </p:nvPr>
        </p:nvSpPr>
        <p:spPr/>
        <p:txBody>
          <a:bodyPr/>
          <a:lstStyle/>
          <a:p>
            <a:fld id="{A3BB14DF-753B-4ADF-84ED-6787E59ABEBB}" type="slidenum">
              <a:rPr lang="it-IT"/>
              <a:pPr/>
              <a:t>10</a:t>
            </a:fld>
            <a:endParaRPr lang="it-IT"/>
          </a:p>
        </p:txBody>
      </p:sp>
      <p:sp>
        <p:nvSpPr>
          <p:cNvPr id="216066" name="Rectangle 2"/>
          <p:cNvSpPr>
            <a:spLocks noGrp="1" noChangeArrowheads="1"/>
          </p:cNvSpPr>
          <p:nvPr>
            <p:ph type="title"/>
          </p:nvPr>
        </p:nvSpPr>
        <p:spPr>
          <a:xfrm>
            <a:off x="950913" y="257175"/>
            <a:ext cx="7942262" cy="579438"/>
          </a:xfrm>
        </p:spPr>
        <p:txBody>
          <a:bodyPr/>
          <a:lstStyle/>
          <a:p>
            <a:r>
              <a:rPr lang="en-US" sz="2800" b="1" dirty="0">
                <a:latin typeface="Arial" pitchFamily="34" charset="0"/>
                <a:cs typeface="Arial" pitchFamily="34" charset="0"/>
              </a:rPr>
              <a:t>Post-implementation  5-year period results</a:t>
            </a:r>
            <a:endParaRPr lang="en-US" sz="1400" dirty="0">
              <a:latin typeface="Arial" pitchFamily="34" charset="0"/>
              <a:cs typeface="Arial" pitchFamily="34" charset="0"/>
            </a:endParaRPr>
          </a:p>
        </p:txBody>
      </p:sp>
      <p:sp>
        <p:nvSpPr>
          <p:cNvPr id="216067" name="Rectangle 3"/>
          <p:cNvSpPr>
            <a:spLocks noGrp="1" noChangeArrowheads="1"/>
          </p:cNvSpPr>
          <p:nvPr>
            <p:ph type="body" idx="1"/>
          </p:nvPr>
        </p:nvSpPr>
        <p:spPr>
          <a:xfrm>
            <a:off x="457200" y="1543050"/>
            <a:ext cx="8153400" cy="2749550"/>
          </a:xfrm>
        </p:spPr>
        <p:txBody>
          <a:bodyPr/>
          <a:lstStyle/>
          <a:p>
            <a:pPr>
              <a:lnSpc>
                <a:spcPct val="90000"/>
              </a:lnSpc>
              <a:buFontTx/>
              <a:buNone/>
            </a:pPr>
            <a:endParaRPr lang="en-US" sz="1300">
              <a:latin typeface="Times New Roman" pitchFamily="18" charset="0"/>
            </a:endParaRPr>
          </a:p>
          <a:p>
            <a:pPr>
              <a:lnSpc>
                <a:spcPct val="90000"/>
              </a:lnSpc>
              <a:buFontTx/>
              <a:buNone/>
            </a:pPr>
            <a:endParaRPr lang="en-US" sz="1300">
              <a:latin typeface="Times New Roman" pitchFamily="18" charset="0"/>
            </a:endParaRPr>
          </a:p>
          <a:p>
            <a:pPr>
              <a:lnSpc>
                <a:spcPct val="90000"/>
              </a:lnSpc>
              <a:buFontTx/>
              <a:buNone/>
            </a:pPr>
            <a:endParaRPr lang="en-US" sz="1300">
              <a:latin typeface="Times New Roman" pitchFamily="18" charset="0"/>
            </a:endParaRPr>
          </a:p>
          <a:p>
            <a:pPr>
              <a:lnSpc>
                <a:spcPct val="90000"/>
              </a:lnSpc>
              <a:buFontTx/>
              <a:buNone/>
            </a:pPr>
            <a:endParaRPr lang="en-US" sz="1300">
              <a:latin typeface="Times New Roman" pitchFamily="18" charset="0"/>
            </a:endParaRPr>
          </a:p>
          <a:p>
            <a:pPr>
              <a:lnSpc>
                <a:spcPct val="90000"/>
              </a:lnSpc>
              <a:buFontTx/>
              <a:buNone/>
            </a:pPr>
            <a:endParaRPr lang="en-US" sz="1300">
              <a:latin typeface="Times New Roman" pitchFamily="18" charset="0"/>
            </a:endParaRPr>
          </a:p>
          <a:p>
            <a:pPr>
              <a:lnSpc>
                <a:spcPct val="90000"/>
              </a:lnSpc>
              <a:buFontTx/>
              <a:buNone/>
            </a:pPr>
            <a:endParaRPr lang="en-US" sz="1300">
              <a:latin typeface="Times New Roman" pitchFamily="18" charset="0"/>
            </a:endParaRPr>
          </a:p>
          <a:p>
            <a:pPr>
              <a:lnSpc>
                <a:spcPct val="90000"/>
              </a:lnSpc>
              <a:buFontTx/>
              <a:buNone/>
            </a:pPr>
            <a:endParaRPr lang="en-US" sz="1300">
              <a:latin typeface="Times New Roman" pitchFamily="18" charset="0"/>
            </a:endParaRPr>
          </a:p>
          <a:p>
            <a:pPr>
              <a:lnSpc>
                <a:spcPct val="90000"/>
              </a:lnSpc>
              <a:buFontTx/>
              <a:buNone/>
            </a:pPr>
            <a:endParaRPr lang="en-US" sz="1300">
              <a:latin typeface="Times New Roman" pitchFamily="18" charset="0"/>
            </a:endParaRPr>
          </a:p>
          <a:p>
            <a:pPr>
              <a:lnSpc>
                <a:spcPct val="90000"/>
              </a:lnSpc>
              <a:buFontTx/>
              <a:buNone/>
            </a:pPr>
            <a:endParaRPr lang="en-US" sz="1300">
              <a:latin typeface="Times New Roman" pitchFamily="18" charset="0"/>
            </a:endParaRPr>
          </a:p>
          <a:p>
            <a:pPr>
              <a:lnSpc>
                <a:spcPct val="90000"/>
              </a:lnSpc>
              <a:spcBef>
                <a:spcPct val="0"/>
              </a:spcBef>
              <a:buFontTx/>
              <a:buNone/>
            </a:pPr>
            <a:r>
              <a:rPr lang="en-US" sz="1000">
                <a:latin typeface="Times New Roman" pitchFamily="18" charset="0"/>
              </a:rPr>
              <a:t>		</a:t>
            </a:r>
          </a:p>
          <a:p>
            <a:pPr>
              <a:lnSpc>
                <a:spcPct val="90000"/>
              </a:lnSpc>
              <a:spcBef>
                <a:spcPct val="0"/>
              </a:spcBef>
              <a:buFontTx/>
              <a:buNone/>
            </a:pPr>
            <a:endParaRPr lang="en-US" sz="1000">
              <a:latin typeface="Times New Roman" pitchFamily="18" charset="0"/>
            </a:endParaRPr>
          </a:p>
          <a:p>
            <a:pPr>
              <a:lnSpc>
                <a:spcPct val="90000"/>
              </a:lnSpc>
              <a:spcBef>
                <a:spcPct val="0"/>
              </a:spcBef>
              <a:buFontTx/>
              <a:buNone/>
            </a:pPr>
            <a:endParaRPr lang="en-US" sz="1000">
              <a:latin typeface="Times New Roman" pitchFamily="18" charset="0"/>
            </a:endParaRPr>
          </a:p>
          <a:p>
            <a:pPr>
              <a:lnSpc>
                <a:spcPct val="90000"/>
              </a:lnSpc>
              <a:spcBef>
                <a:spcPct val="0"/>
              </a:spcBef>
              <a:buFontTx/>
              <a:buNone/>
            </a:pPr>
            <a:r>
              <a:rPr lang="en-US" sz="1000">
                <a:latin typeface="Times New Roman" pitchFamily="18" charset="0"/>
              </a:rPr>
              <a:t>	</a:t>
            </a:r>
            <a:endParaRPr lang="en-US" sz="1000"/>
          </a:p>
          <a:p>
            <a:pPr>
              <a:lnSpc>
                <a:spcPct val="90000"/>
              </a:lnSpc>
              <a:spcBef>
                <a:spcPct val="0"/>
              </a:spcBef>
              <a:buFontTx/>
              <a:buNone/>
            </a:pPr>
            <a:r>
              <a:rPr lang="en-US" sz="1300" u="sng">
                <a:solidFill>
                  <a:srgbClr val="FFFFFF"/>
                </a:solidFill>
              </a:rPr>
              <a:t>	</a:t>
            </a:r>
            <a:endParaRPr lang="en-US" sz="800" b="0" u="sng">
              <a:solidFill>
                <a:srgbClr val="FFFFFF"/>
              </a:solidFill>
              <a:latin typeface="Times New Roman" pitchFamily="18" charset="0"/>
            </a:endParaRPr>
          </a:p>
        </p:txBody>
      </p:sp>
      <p:sp>
        <p:nvSpPr>
          <p:cNvPr id="216068" name="Rectangle 4"/>
          <p:cNvSpPr>
            <a:spLocks noChangeArrowheads="1"/>
          </p:cNvSpPr>
          <p:nvPr/>
        </p:nvSpPr>
        <p:spPr bwMode="auto">
          <a:xfrm>
            <a:off x="2411413" y="1557338"/>
            <a:ext cx="452437" cy="2576512"/>
          </a:xfrm>
          <a:prstGeom prst="rect">
            <a:avLst/>
          </a:prstGeom>
          <a:solidFill>
            <a:srgbClr val="00CC99"/>
          </a:solidFill>
          <a:ln w="12700">
            <a:solidFill>
              <a:srgbClr val="000000"/>
            </a:solidFill>
            <a:miter lim="800000"/>
            <a:headEnd/>
            <a:tailEnd/>
          </a:ln>
        </p:spPr>
        <p:txBody>
          <a:bodyPr/>
          <a:lstStyle/>
          <a:p>
            <a:endParaRPr lang="it-IT"/>
          </a:p>
        </p:txBody>
      </p:sp>
      <p:sp>
        <p:nvSpPr>
          <p:cNvPr id="216069" name="Rectangle 5"/>
          <p:cNvSpPr>
            <a:spLocks noChangeArrowheads="1"/>
          </p:cNvSpPr>
          <p:nvPr/>
        </p:nvSpPr>
        <p:spPr bwMode="auto">
          <a:xfrm>
            <a:off x="3979863" y="2192338"/>
            <a:ext cx="452437" cy="1951037"/>
          </a:xfrm>
          <a:prstGeom prst="rect">
            <a:avLst/>
          </a:prstGeom>
          <a:solidFill>
            <a:srgbClr val="00CC99"/>
          </a:solidFill>
          <a:ln w="12700">
            <a:solidFill>
              <a:srgbClr val="000000"/>
            </a:solidFill>
            <a:miter lim="800000"/>
            <a:headEnd/>
            <a:tailEnd/>
          </a:ln>
        </p:spPr>
        <p:txBody>
          <a:bodyPr/>
          <a:lstStyle/>
          <a:p>
            <a:endParaRPr lang="it-IT"/>
          </a:p>
        </p:txBody>
      </p:sp>
      <p:sp>
        <p:nvSpPr>
          <p:cNvPr id="216070" name="Rectangle 6"/>
          <p:cNvSpPr>
            <a:spLocks noChangeArrowheads="1"/>
          </p:cNvSpPr>
          <p:nvPr/>
        </p:nvSpPr>
        <p:spPr bwMode="auto">
          <a:xfrm>
            <a:off x="5545138" y="3913188"/>
            <a:ext cx="454025" cy="230187"/>
          </a:xfrm>
          <a:prstGeom prst="rect">
            <a:avLst/>
          </a:prstGeom>
          <a:solidFill>
            <a:srgbClr val="00CC99"/>
          </a:solidFill>
          <a:ln w="12700">
            <a:solidFill>
              <a:srgbClr val="000000"/>
            </a:solidFill>
            <a:miter lim="800000"/>
            <a:headEnd/>
            <a:tailEnd/>
          </a:ln>
        </p:spPr>
        <p:txBody>
          <a:bodyPr/>
          <a:lstStyle/>
          <a:p>
            <a:endParaRPr lang="it-IT"/>
          </a:p>
        </p:txBody>
      </p:sp>
      <p:sp>
        <p:nvSpPr>
          <p:cNvPr id="216071" name="Rectangle 7"/>
          <p:cNvSpPr>
            <a:spLocks noChangeArrowheads="1"/>
          </p:cNvSpPr>
          <p:nvPr/>
        </p:nvSpPr>
        <p:spPr bwMode="auto">
          <a:xfrm>
            <a:off x="7112000" y="3894138"/>
            <a:ext cx="452438" cy="249237"/>
          </a:xfrm>
          <a:prstGeom prst="rect">
            <a:avLst/>
          </a:prstGeom>
          <a:solidFill>
            <a:srgbClr val="00CC99"/>
          </a:solidFill>
          <a:ln w="12700">
            <a:solidFill>
              <a:srgbClr val="000000"/>
            </a:solidFill>
            <a:miter lim="800000"/>
            <a:headEnd/>
            <a:tailEnd/>
          </a:ln>
        </p:spPr>
        <p:txBody>
          <a:bodyPr/>
          <a:lstStyle/>
          <a:p>
            <a:endParaRPr lang="it-IT"/>
          </a:p>
        </p:txBody>
      </p:sp>
      <p:sp>
        <p:nvSpPr>
          <p:cNvPr id="216072" name="Rectangle 8"/>
          <p:cNvSpPr>
            <a:spLocks noChangeArrowheads="1"/>
          </p:cNvSpPr>
          <p:nvPr/>
        </p:nvSpPr>
        <p:spPr bwMode="auto">
          <a:xfrm>
            <a:off x="2867025" y="2932113"/>
            <a:ext cx="439738" cy="1211262"/>
          </a:xfrm>
          <a:prstGeom prst="rect">
            <a:avLst/>
          </a:prstGeom>
          <a:solidFill>
            <a:srgbClr val="3333CC"/>
          </a:solidFill>
          <a:ln w="12700">
            <a:solidFill>
              <a:srgbClr val="000000"/>
            </a:solidFill>
            <a:miter lim="800000"/>
            <a:headEnd/>
            <a:tailEnd/>
          </a:ln>
        </p:spPr>
        <p:txBody>
          <a:bodyPr/>
          <a:lstStyle/>
          <a:p>
            <a:endParaRPr lang="it-IT"/>
          </a:p>
        </p:txBody>
      </p:sp>
      <p:sp>
        <p:nvSpPr>
          <p:cNvPr id="216073" name="Rectangle 9"/>
          <p:cNvSpPr>
            <a:spLocks noChangeArrowheads="1"/>
          </p:cNvSpPr>
          <p:nvPr/>
        </p:nvSpPr>
        <p:spPr bwMode="auto">
          <a:xfrm>
            <a:off x="4432300" y="3240088"/>
            <a:ext cx="441325" cy="903287"/>
          </a:xfrm>
          <a:prstGeom prst="rect">
            <a:avLst/>
          </a:prstGeom>
          <a:solidFill>
            <a:srgbClr val="3333CC"/>
          </a:solidFill>
          <a:ln w="12700">
            <a:solidFill>
              <a:srgbClr val="000000"/>
            </a:solidFill>
            <a:miter lim="800000"/>
            <a:headEnd/>
            <a:tailEnd/>
          </a:ln>
        </p:spPr>
        <p:txBody>
          <a:bodyPr/>
          <a:lstStyle/>
          <a:p>
            <a:endParaRPr lang="it-IT"/>
          </a:p>
        </p:txBody>
      </p:sp>
      <p:sp>
        <p:nvSpPr>
          <p:cNvPr id="216074" name="Rectangle 10"/>
          <p:cNvSpPr>
            <a:spLocks noChangeArrowheads="1"/>
          </p:cNvSpPr>
          <p:nvPr/>
        </p:nvSpPr>
        <p:spPr bwMode="auto">
          <a:xfrm>
            <a:off x="5999163" y="4133850"/>
            <a:ext cx="439737" cy="9525"/>
          </a:xfrm>
          <a:prstGeom prst="rect">
            <a:avLst/>
          </a:prstGeom>
          <a:solidFill>
            <a:srgbClr val="3333CC"/>
          </a:solidFill>
          <a:ln w="12700">
            <a:solidFill>
              <a:srgbClr val="000000"/>
            </a:solidFill>
            <a:miter lim="800000"/>
            <a:headEnd/>
            <a:tailEnd/>
          </a:ln>
        </p:spPr>
        <p:txBody>
          <a:bodyPr/>
          <a:lstStyle/>
          <a:p>
            <a:endParaRPr lang="it-IT"/>
          </a:p>
        </p:txBody>
      </p:sp>
      <p:sp>
        <p:nvSpPr>
          <p:cNvPr id="216075" name="Rectangle 11"/>
          <p:cNvSpPr>
            <a:spLocks noChangeArrowheads="1"/>
          </p:cNvSpPr>
          <p:nvPr/>
        </p:nvSpPr>
        <p:spPr bwMode="auto">
          <a:xfrm>
            <a:off x="7564438" y="3970338"/>
            <a:ext cx="439737" cy="173037"/>
          </a:xfrm>
          <a:prstGeom prst="rect">
            <a:avLst/>
          </a:prstGeom>
          <a:solidFill>
            <a:srgbClr val="3333CC"/>
          </a:solidFill>
          <a:ln w="12700">
            <a:solidFill>
              <a:srgbClr val="000000"/>
            </a:solidFill>
            <a:miter lim="800000"/>
            <a:headEnd/>
            <a:tailEnd/>
          </a:ln>
        </p:spPr>
        <p:txBody>
          <a:bodyPr/>
          <a:lstStyle/>
          <a:p>
            <a:endParaRPr lang="it-IT"/>
          </a:p>
        </p:txBody>
      </p:sp>
      <p:sp>
        <p:nvSpPr>
          <p:cNvPr id="216076" name="Line 12"/>
          <p:cNvSpPr>
            <a:spLocks noChangeShapeType="1"/>
          </p:cNvSpPr>
          <p:nvPr/>
        </p:nvSpPr>
        <p:spPr bwMode="auto">
          <a:xfrm>
            <a:off x="2084388" y="1317625"/>
            <a:ext cx="1587" cy="2825750"/>
          </a:xfrm>
          <a:prstGeom prst="line">
            <a:avLst/>
          </a:prstGeom>
          <a:noFill/>
          <a:ln w="12700">
            <a:solidFill>
              <a:srgbClr val="000000"/>
            </a:solidFill>
            <a:round/>
            <a:headEnd/>
            <a:tailEnd/>
          </a:ln>
        </p:spPr>
        <p:txBody>
          <a:bodyPr/>
          <a:lstStyle/>
          <a:p>
            <a:endParaRPr lang="it-IT"/>
          </a:p>
        </p:txBody>
      </p:sp>
      <p:sp>
        <p:nvSpPr>
          <p:cNvPr id="216077" name="Line 13"/>
          <p:cNvSpPr>
            <a:spLocks noChangeShapeType="1"/>
          </p:cNvSpPr>
          <p:nvPr/>
        </p:nvSpPr>
        <p:spPr bwMode="auto">
          <a:xfrm>
            <a:off x="1998663" y="4143375"/>
            <a:ext cx="85725" cy="1588"/>
          </a:xfrm>
          <a:prstGeom prst="line">
            <a:avLst/>
          </a:prstGeom>
          <a:noFill/>
          <a:ln w="12700">
            <a:solidFill>
              <a:srgbClr val="000000"/>
            </a:solidFill>
            <a:round/>
            <a:headEnd/>
            <a:tailEnd/>
          </a:ln>
        </p:spPr>
        <p:txBody>
          <a:bodyPr/>
          <a:lstStyle/>
          <a:p>
            <a:endParaRPr lang="it-IT"/>
          </a:p>
        </p:txBody>
      </p:sp>
      <p:sp>
        <p:nvSpPr>
          <p:cNvPr id="216078" name="Line 14"/>
          <p:cNvSpPr>
            <a:spLocks noChangeShapeType="1"/>
          </p:cNvSpPr>
          <p:nvPr/>
        </p:nvSpPr>
        <p:spPr bwMode="auto">
          <a:xfrm>
            <a:off x="1998663" y="3865563"/>
            <a:ext cx="85725" cy="1587"/>
          </a:xfrm>
          <a:prstGeom prst="line">
            <a:avLst/>
          </a:prstGeom>
          <a:noFill/>
          <a:ln w="12700">
            <a:solidFill>
              <a:srgbClr val="000000"/>
            </a:solidFill>
            <a:round/>
            <a:headEnd/>
            <a:tailEnd/>
          </a:ln>
        </p:spPr>
        <p:txBody>
          <a:bodyPr/>
          <a:lstStyle/>
          <a:p>
            <a:endParaRPr lang="it-IT"/>
          </a:p>
        </p:txBody>
      </p:sp>
      <p:sp>
        <p:nvSpPr>
          <p:cNvPr id="216079" name="Line 15"/>
          <p:cNvSpPr>
            <a:spLocks noChangeShapeType="1"/>
          </p:cNvSpPr>
          <p:nvPr/>
        </p:nvSpPr>
        <p:spPr bwMode="auto">
          <a:xfrm>
            <a:off x="1998663" y="3576638"/>
            <a:ext cx="85725" cy="1587"/>
          </a:xfrm>
          <a:prstGeom prst="line">
            <a:avLst/>
          </a:prstGeom>
          <a:noFill/>
          <a:ln w="12700">
            <a:solidFill>
              <a:srgbClr val="000000"/>
            </a:solidFill>
            <a:round/>
            <a:headEnd/>
            <a:tailEnd/>
          </a:ln>
        </p:spPr>
        <p:txBody>
          <a:bodyPr/>
          <a:lstStyle/>
          <a:p>
            <a:endParaRPr lang="it-IT"/>
          </a:p>
        </p:txBody>
      </p:sp>
      <p:sp>
        <p:nvSpPr>
          <p:cNvPr id="216080" name="Line 16"/>
          <p:cNvSpPr>
            <a:spLocks noChangeShapeType="1"/>
          </p:cNvSpPr>
          <p:nvPr/>
        </p:nvSpPr>
        <p:spPr bwMode="auto">
          <a:xfrm>
            <a:off x="1998663" y="3297238"/>
            <a:ext cx="85725" cy="1587"/>
          </a:xfrm>
          <a:prstGeom prst="line">
            <a:avLst/>
          </a:prstGeom>
          <a:noFill/>
          <a:ln w="12700">
            <a:solidFill>
              <a:srgbClr val="000000"/>
            </a:solidFill>
            <a:round/>
            <a:headEnd/>
            <a:tailEnd/>
          </a:ln>
        </p:spPr>
        <p:txBody>
          <a:bodyPr/>
          <a:lstStyle/>
          <a:p>
            <a:endParaRPr lang="it-IT"/>
          </a:p>
        </p:txBody>
      </p:sp>
      <p:sp>
        <p:nvSpPr>
          <p:cNvPr id="216081" name="Line 17"/>
          <p:cNvSpPr>
            <a:spLocks noChangeShapeType="1"/>
          </p:cNvSpPr>
          <p:nvPr/>
        </p:nvSpPr>
        <p:spPr bwMode="auto">
          <a:xfrm>
            <a:off x="1998663" y="3009900"/>
            <a:ext cx="85725" cy="1588"/>
          </a:xfrm>
          <a:prstGeom prst="line">
            <a:avLst/>
          </a:prstGeom>
          <a:noFill/>
          <a:ln w="12700">
            <a:solidFill>
              <a:srgbClr val="000000"/>
            </a:solidFill>
            <a:round/>
            <a:headEnd/>
            <a:tailEnd/>
          </a:ln>
        </p:spPr>
        <p:txBody>
          <a:bodyPr/>
          <a:lstStyle/>
          <a:p>
            <a:endParaRPr lang="it-IT"/>
          </a:p>
        </p:txBody>
      </p:sp>
      <p:sp>
        <p:nvSpPr>
          <p:cNvPr id="216082" name="Line 18"/>
          <p:cNvSpPr>
            <a:spLocks noChangeShapeType="1"/>
          </p:cNvSpPr>
          <p:nvPr/>
        </p:nvSpPr>
        <p:spPr bwMode="auto">
          <a:xfrm>
            <a:off x="1998663" y="2730500"/>
            <a:ext cx="85725" cy="1588"/>
          </a:xfrm>
          <a:prstGeom prst="line">
            <a:avLst/>
          </a:prstGeom>
          <a:noFill/>
          <a:ln w="12700">
            <a:solidFill>
              <a:srgbClr val="000000"/>
            </a:solidFill>
            <a:round/>
            <a:headEnd/>
            <a:tailEnd/>
          </a:ln>
        </p:spPr>
        <p:txBody>
          <a:bodyPr/>
          <a:lstStyle/>
          <a:p>
            <a:endParaRPr lang="it-IT"/>
          </a:p>
        </p:txBody>
      </p:sp>
      <p:sp>
        <p:nvSpPr>
          <p:cNvPr id="216083" name="Line 19"/>
          <p:cNvSpPr>
            <a:spLocks noChangeShapeType="1"/>
          </p:cNvSpPr>
          <p:nvPr/>
        </p:nvSpPr>
        <p:spPr bwMode="auto">
          <a:xfrm>
            <a:off x="1998663" y="2452688"/>
            <a:ext cx="85725" cy="1587"/>
          </a:xfrm>
          <a:prstGeom prst="line">
            <a:avLst/>
          </a:prstGeom>
          <a:noFill/>
          <a:ln w="12700">
            <a:solidFill>
              <a:srgbClr val="000000"/>
            </a:solidFill>
            <a:round/>
            <a:headEnd/>
            <a:tailEnd/>
          </a:ln>
        </p:spPr>
        <p:txBody>
          <a:bodyPr/>
          <a:lstStyle/>
          <a:p>
            <a:endParaRPr lang="it-IT"/>
          </a:p>
        </p:txBody>
      </p:sp>
      <p:sp>
        <p:nvSpPr>
          <p:cNvPr id="216084" name="Line 20"/>
          <p:cNvSpPr>
            <a:spLocks noChangeShapeType="1"/>
          </p:cNvSpPr>
          <p:nvPr/>
        </p:nvSpPr>
        <p:spPr bwMode="auto">
          <a:xfrm>
            <a:off x="1998663" y="2163763"/>
            <a:ext cx="85725" cy="1587"/>
          </a:xfrm>
          <a:prstGeom prst="line">
            <a:avLst/>
          </a:prstGeom>
          <a:noFill/>
          <a:ln w="12700">
            <a:solidFill>
              <a:srgbClr val="000000"/>
            </a:solidFill>
            <a:round/>
            <a:headEnd/>
            <a:tailEnd/>
          </a:ln>
        </p:spPr>
        <p:txBody>
          <a:bodyPr/>
          <a:lstStyle/>
          <a:p>
            <a:endParaRPr lang="it-IT"/>
          </a:p>
        </p:txBody>
      </p:sp>
      <p:sp>
        <p:nvSpPr>
          <p:cNvPr id="216085" name="Line 21"/>
          <p:cNvSpPr>
            <a:spLocks noChangeShapeType="1"/>
          </p:cNvSpPr>
          <p:nvPr/>
        </p:nvSpPr>
        <p:spPr bwMode="auto">
          <a:xfrm>
            <a:off x="1998663" y="1884363"/>
            <a:ext cx="85725" cy="1587"/>
          </a:xfrm>
          <a:prstGeom prst="line">
            <a:avLst/>
          </a:prstGeom>
          <a:noFill/>
          <a:ln w="12700">
            <a:solidFill>
              <a:srgbClr val="000000"/>
            </a:solidFill>
            <a:round/>
            <a:headEnd/>
            <a:tailEnd/>
          </a:ln>
        </p:spPr>
        <p:txBody>
          <a:bodyPr/>
          <a:lstStyle/>
          <a:p>
            <a:endParaRPr lang="it-IT"/>
          </a:p>
        </p:txBody>
      </p:sp>
      <p:sp>
        <p:nvSpPr>
          <p:cNvPr id="216086" name="Line 22"/>
          <p:cNvSpPr>
            <a:spLocks noChangeShapeType="1"/>
          </p:cNvSpPr>
          <p:nvPr/>
        </p:nvSpPr>
        <p:spPr bwMode="auto">
          <a:xfrm>
            <a:off x="1998663" y="1597025"/>
            <a:ext cx="85725" cy="1588"/>
          </a:xfrm>
          <a:prstGeom prst="line">
            <a:avLst/>
          </a:prstGeom>
          <a:noFill/>
          <a:ln w="12700">
            <a:solidFill>
              <a:srgbClr val="000000"/>
            </a:solidFill>
            <a:round/>
            <a:headEnd/>
            <a:tailEnd/>
          </a:ln>
        </p:spPr>
        <p:txBody>
          <a:bodyPr/>
          <a:lstStyle/>
          <a:p>
            <a:endParaRPr lang="it-IT"/>
          </a:p>
        </p:txBody>
      </p:sp>
      <p:sp>
        <p:nvSpPr>
          <p:cNvPr id="216087" name="Line 23"/>
          <p:cNvSpPr>
            <a:spLocks noChangeShapeType="1"/>
          </p:cNvSpPr>
          <p:nvPr/>
        </p:nvSpPr>
        <p:spPr bwMode="auto">
          <a:xfrm>
            <a:off x="1998663" y="1317625"/>
            <a:ext cx="85725" cy="1588"/>
          </a:xfrm>
          <a:prstGeom prst="line">
            <a:avLst/>
          </a:prstGeom>
          <a:noFill/>
          <a:ln w="12700">
            <a:solidFill>
              <a:srgbClr val="000000"/>
            </a:solidFill>
            <a:round/>
            <a:headEnd/>
            <a:tailEnd/>
          </a:ln>
        </p:spPr>
        <p:txBody>
          <a:bodyPr/>
          <a:lstStyle/>
          <a:p>
            <a:endParaRPr lang="it-IT"/>
          </a:p>
        </p:txBody>
      </p:sp>
      <p:sp>
        <p:nvSpPr>
          <p:cNvPr id="216088" name="Line 24"/>
          <p:cNvSpPr>
            <a:spLocks noChangeShapeType="1"/>
          </p:cNvSpPr>
          <p:nvPr/>
        </p:nvSpPr>
        <p:spPr bwMode="auto">
          <a:xfrm>
            <a:off x="2084388" y="4143375"/>
            <a:ext cx="6262687" cy="1588"/>
          </a:xfrm>
          <a:prstGeom prst="line">
            <a:avLst/>
          </a:prstGeom>
          <a:noFill/>
          <a:ln w="12700">
            <a:solidFill>
              <a:srgbClr val="000000"/>
            </a:solidFill>
            <a:round/>
            <a:headEnd/>
            <a:tailEnd/>
          </a:ln>
        </p:spPr>
        <p:txBody>
          <a:bodyPr/>
          <a:lstStyle/>
          <a:p>
            <a:endParaRPr lang="it-IT"/>
          </a:p>
        </p:txBody>
      </p:sp>
      <p:sp>
        <p:nvSpPr>
          <p:cNvPr id="216089" name="Line 25"/>
          <p:cNvSpPr>
            <a:spLocks noChangeShapeType="1"/>
          </p:cNvSpPr>
          <p:nvPr/>
        </p:nvSpPr>
        <p:spPr bwMode="auto">
          <a:xfrm flipV="1">
            <a:off x="2084388" y="4143375"/>
            <a:ext cx="1587" cy="68263"/>
          </a:xfrm>
          <a:prstGeom prst="line">
            <a:avLst/>
          </a:prstGeom>
          <a:noFill/>
          <a:ln w="12700">
            <a:solidFill>
              <a:srgbClr val="000000"/>
            </a:solidFill>
            <a:round/>
            <a:headEnd/>
            <a:tailEnd/>
          </a:ln>
        </p:spPr>
        <p:txBody>
          <a:bodyPr/>
          <a:lstStyle/>
          <a:p>
            <a:endParaRPr lang="it-IT"/>
          </a:p>
        </p:txBody>
      </p:sp>
      <p:sp>
        <p:nvSpPr>
          <p:cNvPr id="216090" name="Line 26"/>
          <p:cNvSpPr>
            <a:spLocks noChangeShapeType="1"/>
          </p:cNvSpPr>
          <p:nvPr/>
        </p:nvSpPr>
        <p:spPr bwMode="auto">
          <a:xfrm flipV="1">
            <a:off x="3649663" y="4143375"/>
            <a:ext cx="1587" cy="68263"/>
          </a:xfrm>
          <a:prstGeom prst="line">
            <a:avLst/>
          </a:prstGeom>
          <a:noFill/>
          <a:ln w="12700">
            <a:solidFill>
              <a:srgbClr val="000000"/>
            </a:solidFill>
            <a:round/>
            <a:headEnd/>
            <a:tailEnd/>
          </a:ln>
        </p:spPr>
        <p:txBody>
          <a:bodyPr/>
          <a:lstStyle/>
          <a:p>
            <a:endParaRPr lang="it-IT"/>
          </a:p>
        </p:txBody>
      </p:sp>
      <p:sp>
        <p:nvSpPr>
          <p:cNvPr id="216091" name="Line 27"/>
          <p:cNvSpPr>
            <a:spLocks noChangeShapeType="1"/>
          </p:cNvSpPr>
          <p:nvPr/>
        </p:nvSpPr>
        <p:spPr bwMode="auto">
          <a:xfrm flipV="1">
            <a:off x="5214938" y="4143375"/>
            <a:ext cx="1587" cy="68263"/>
          </a:xfrm>
          <a:prstGeom prst="line">
            <a:avLst/>
          </a:prstGeom>
          <a:noFill/>
          <a:ln w="12700">
            <a:solidFill>
              <a:srgbClr val="000000"/>
            </a:solidFill>
            <a:round/>
            <a:headEnd/>
            <a:tailEnd/>
          </a:ln>
        </p:spPr>
        <p:txBody>
          <a:bodyPr/>
          <a:lstStyle/>
          <a:p>
            <a:endParaRPr lang="it-IT"/>
          </a:p>
        </p:txBody>
      </p:sp>
      <p:sp>
        <p:nvSpPr>
          <p:cNvPr id="216092" name="Line 28"/>
          <p:cNvSpPr>
            <a:spLocks noChangeShapeType="1"/>
          </p:cNvSpPr>
          <p:nvPr/>
        </p:nvSpPr>
        <p:spPr bwMode="auto">
          <a:xfrm flipV="1">
            <a:off x="6781800" y="4143375"/>
            <a:ext cx="1588" cy="68263"/>
          </a:xfrm>
          <a:prstGeom prst="line">
            <a:avLst/>
          </a:prstGeom>
          <a:noFill/>
          <a:ln w="12700">
            <a:solidFill>
              <a:srgbClr val="000000"/>
            </a:solidFill>
            <a:round/>
            <a:headEnd/>
            <a:tailEnd/>
          </a:ln>
        </p:spPr>
        <p:txBody>
          <a:bodyPr/>
          <a:lstStyle/>
          <a:p>
            <a:endParaRPr lang="it-IT"/>
          </a:p>
        </p:txBody>
      </p:sp>
      <p:sp>
        <p:nvSpPr>
          <p:cNvPr id="216093" name="Line 29"/>
          <p:cNvSpPr>
            <a:spLocks noChangeShapeType="1"/>
          </p:cNvSpPr>
          <p:nvPr/>
        </p:nvSpPr>
        <p:spPr bwMode="auto">
          <a:xfrm flipV="1">
            <a:off x="8347075" y="4143375"/>
            <a:ext cx="1588" cy="68263"/>
          </a:xfrm>
          <a:prstGeom prst="line">
            <a:avLst/>
          </a:prstGeom>
          <a:noFill/>
          <a:ln w="12700">
            <a:solidFill>
              <a:srgbClr val="000000"/>
            </a:solidFill>
            <a:round/>
            <a:headEnd/>
            <a:tailEnd/>
          </a:ln>
        </p:spPr>
        <p:txBody>
          <a:bodyPr/>
          <a:lstStyle/>
          <a:p>
            <a:endParaRPr lang="it-IT"/>
          </a:p>
        </p:txBody>
      </p:sp>
      <p:sp>
        <p:nvSpPr>
          <p:cNvPr id="216094" name="Rectangle 30"/>
          <p:cNvSpPr>
            <a:spLocks noChangeArrowheads="1"/>
          </p:cNvSpPr>
          <p:nvPr/>
        </p:nvSpPr>
        <p:spPr bwMode="auto">
          <a:xfrm>
            <a:off x="3930650" y="1846263"/>
            <a:ext cx="538163"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69%</a:t>
            </a:r>
            <a:endParaRPr lang="en-GB" b="1">
              <a:solidFill>
                <a:srgbClr val="333399"/>
              </a:solidFill>
              <a:latin typeface="Times New Roman" pitchFamily="18" charset="0"/>
            </a:endParaRPr>
          </a:p>
        </p:txBody>
      </p:sp>
      <p:sp>
        <p:nvSpPr>
          <p:cNvPr id="216095" name="Rectangle 31"/>
          <p:cNvSpPr>
            <a:spLocks noChangeArrowheads="1"/>
          </p:cNvSpPr>
          <p:nvPr/>
        </p:nvSpPr>
        <p:spPr bwMode="auto">
          <a:xfrm>
            <a:off x="5570538" y="3567113"/>
            <a:ext cx="415925"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8%</a:t>
            </a:r>
            <a:endParaRPr lang="en-GB" b="1">
              <a:solidFill>
                <a:srgbClr val="333399"/>
              </a:solidFill>
              <a:latin typeface="Times New Roman" pitchFamily="18" charset="0"/>
            </a:endParaRPr>
          </a:p>
        </p:txBody>
      </p:sp>
      <p:sp>
        <p:nvSpPr>
          <p:cNvPr id="216096" name="Rectangle 32"/>
          <p:cNvSpPr>
            <a:spLocks noChangeArrowheads="1"/>
          </p:cNvSpPr>
          <p:nvPr/>
        </p:nvSpPr>
        <p:spPr bwMode="auto">
          <a:xfrm>
            <a:off x="7208838" y="3557588"/>
            <a:ext cx="415925"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9%</a:t>
            </a:r>
            <a:endParaRPr lang="en-GB" b="1">
              <a:solidFill>
                <a:srgbClr val="333399"/>
              </a:solidFill>
              <a:latin typeface="Times New Roman" pitchFamily="18" charset="0"/>
            </a:endParaRPr>
          </a:p>
        </p:txBody>
      </p:sp>
      <p:sp>
        <p:nvSpPr>
          <p:cNvPr id="216097" name="Rectangle 33"/>
          <p:cNvSpPr>
            <a:spLocks noChangeArrowheads="1"/>
          </p:cNvSpPr>
          <p:nvPr/>
        </p:nvSpPr>
        <p:spPr bwMode="auto">
          <a:xfrm>
            <a:off x="2365375" y="1220788"/>
            <a:ext cx="538163"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91%</a:t>
            </a:r>
            <a:endParaRPr lang="en-GB" b="1">
              <a:solidFill>
                <a:srgbClr val="333399"/>
              </a:solidFill>
              <a:latin typeface="Times New Roman" pitchFamily="18" charset="0"/>
            </a:endParaRPr>
          </a:p>
        </p:txBody>
      </p:sp>
      <p:sp>
        <p:nvSpPr>
          <p:cNvPr id="216098" name="Rectangle 34"/>
          <p:cNvSpPr>
            <a:spLocks noChangeArrowheads="1"/>
          </p:cNvSpPr>
          <p:nvPr/>
        </p:nvSpPr>
        <p:spPr bwMode="auto">
          <a:xfrm>
            <a:off x="7686675" y="3711575"/>
            <a:ext cx="330200" cy="269875"/>
          </a:xfrm>
          <a:prstGeom prst="rect">
            <a:avLst/>
          </a:prstGeom>
          <a:noFill/>
          <a:ln w="9525">
            <a:noFill/>
            <a:miter lim="800000"/>
            <a:headEnd/>
            <a:tailEnd/>
          </a:ln>
        </p:spPr>
        <p:txBody>
          <a:bodyPr wrap="none" lIns="0" tIns="0" rIns="0" bIns="0">
            <a:spAutoFit/>
          </a:bodyPr>
          <a:lstStyle/>
          <a:p>
            <a:pPr eaLnBrk="0" hangingPunct="0">
              <a:lnSpc>
                <a:spcPct val="90000"/>
              </a:lnSpc>
            </a:pPr>
            <a:r>
              <a:rPr lang="en-GB" sz="1400">
                <a:solidFill>
                  <a:srgbClr val="000000"/>
                </a:solidFill>
                <a:latin typeface="Times New Roman" pitchFamily="18" charset="0"/>
              </a:rPr>
              <a:t>6%</a:t>
            </a:r>
            <a:endParaRPr lang="en-GB" b="1">
              <a:solidFill>
                <a:srgbClr val="333399"/>
              </a:solidFill>
              <a:latin typeface="Times New Roman" pitchFamily="18" charset="0"/>
            </a:endParaRPr>
          </a:p>
        </p:txBody>
      </p:sp>
      <p:sp>
        <p:nvSpPr>
          <p:cNvPr id="216099" name="Rectangle 35"/>
          <p:cNvSpPr>
            <a:spLocks noChangeArrowheads="1"/>
          </p:cNvSpPr>
          <p:nvPr/>
        </p:nvSpPr>
        <p:spPr bwMode="auto">
          <a:xfrm>
            <a:off x="6181725" y="3856038"/>
            <a:ext cx="330200" cy="269875"/>
          </a:xfrm>
          <a:prstGeom prst="rect">
            <a:avLst/>
          </a:prstGeom>
          <a:noFill/>
          <a:ln w="9525">
            <a:noFill/>
            <a:miter lim="800000"/>
            <a:headEnd/>
            <a:tailEnd/>
          </a:ln>
        </p:spPr>
        <p:txBody>
          <a:bodyPr wrap="none" lIns="0" tIns="0" rIns="0" bIns="0">
            <a:spAutoFit/>
          </a:bodyPr>
          <a:lstStyle/>
          <a:p>
            <a:pPr eaLnBrk="0" hangingPunct="0">
              <a:lnSpc>
                <a:spcPct val="90000"/>
              </a:lnSpc>
            </a:pPr>
            <a:r>
              <a:rPr lang="en-GB" sz="1400">
                <a:solidFill>
                  <a:srgbClr val="000000"/>
                </a:solidFill>
                <a:latin typeface="Times New Roman" pitchFamily="18" charset="0"/>
              </a:rPr>
              <a:t>1%</a:t>
            </a:r>
            <a:endParaRPr lang="en-GB" b="1">
              <a:solidFill>
                <a:srgbClr val="333399"/>
              </a:solidFill>
              <a:latin typeface="Times New Roman" pitchFamily="18" charset="0"/>
            </a:endParaRPr>
          </a:p>
        </p:txBody>
      </p:sp>
      <p:sp>
        <p:nvSpPr>
          <p:cNvPr id="216100" name="Rectangle 36"/>
          <p:cNvSpPr>
            <a:spLocks noChangeArrowheads="1"/>
          </p:cNvSpPr>
          <p:nvPr/>
        </p:nvSpPr>
        <p:spPr bwMode="auto">
          <a:xfrm>
            <a:off x="4543425" y="2990850"/>
            <a:ext cx="428625" cy="269875"/>
          </a:xfrm>
          <a:prstGeom prst="rect">
            <a:avLst/>
          </a:prstGeom>
          <a:noFill/>
          <a:ln w="9525">
            <a:noFill/>
            <a:miter lim="800000"/>
            <a:headEnd/>
            <a:tailEnd/>
          </a:ln>
        </p:spPr>
        <p:txBody>
          <a:bodyPr wrap="none" lIns="0" tIns="0" rIns="0" bIns="0">
            <a:spAutoFit/>
          </a:bodyPr>
          <a:lstStyle/>
          <a:p>
            <a:pPr eaLnBrk="0" hangingPunct="0">
              <a:lnSpc>
                <a:spcPct val="90000"/>
              </a:lnSpc>
            </a:pPr>
            <a:r>
              <a:rPr lang="en-GB" sz="1400">
                <a:solidFill>
                  <a:srgbClr val="000000"/>
                </a:solidFill>
                <a:latin typeface="Times New Roman" pitchFamily="18" charset="0"/>
              </a:rPr>
              <a:t>32%</a:t>
            </a:r>
            <a:endParaRPr lang="en-GB" b="1">
              <a:solidFill>
                <a:srgbClr val="333399"/>
              </a:solidFill>
              <a:latin typeface="Times New Roman" pitchFamily="18" charset="0"/>
            </a:endParaRPr>
          </a:p>
        </p:txBody>
      </p:sp>
      <p:sp>
        <p:nvSpPr>
          <p:cNvPr id="216101" name="Rectangle 37"/>
          <p:cNvSpPr>
            <a:spLocks noChangeArrowheads="1"/>
          </p:cNvSpPr>
          <p:nvPr/>
        </p:nvSpPr>
        <p:spPr bwMode="auto">
          <a:xfrm>
            <a:off x="2989263" y="2682875"/>
            <a:ext cx="428625" cy="269875"/>
          </a:xfrm>
          <a:prstGeom prst="rect">
            <a:avLst/>
          </a:prstGeom>
          <a:noFill/>
          <a:ln w="9525">
            <a:noFill/>
            <a:miter lim="800000"/>
            <a:headEnd/>
            <a:tailEnd/>
          </a:ln>
        </p:spPr>
        <p:txBody>
          <a:bodyPr wrap="none" lIns="0" tIns="0" rIns="0" bIns="0">
            <a:spAutoFit/>
          </a:bodyPr>
          <a:lstStyle/>
          <a:p>
            <a:pPr eaLnBrk="0" hangingPunct="0">
              <a:lnSpc>
                <a:spcPct val="90000"/>
              </a:lnSpc>
            </a:pPr>
            <a:r>
              <a:rPr lang="en-GB" sz="1400">
                <a:solidFill>
                  <a:srgbClr val="000000"/>
                </a:solidFill>
                <a:latin typeface="Times New Roman" pitchFamily="18" charset="0"/>
              </a:rPr>
              <a:t>43%</a:t>
            </a:r>
            <a:endParaRPr lang="en-GB" b="1">
              <a:solidFill>
                <a:srgbClr val="333399"/>
              </a:solidFill>
              <a:latin typeface="Times New Roman" pitchFamily="18" charset="0"/>
            </a:endParaRPr>
          </a:p>
        </p:txBody>
      </p:sp>
      <p:sp>
        <p:nvSpPr>
          <p:cNvPr id="216102" name="Rectangle 38"/>
          <p:cNvSpPr>
            <a:spLocks noChangeArrowheads="1"/>
          </p:cNvSpPr>
          <p:nvPr/>
        </p:nvSpPr>
        <p:spPr bwMode="auto">
          <a:xfrm>
            <a:off x="1484313" y="4019550"/>
            <a:ext cx="415925"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0%</a:t>
            </a:r>
            <a:endParaRPr lang="en-GB" b="1">
              <a:solidFill>
                <a:srgbClr val="333399"/>
              </a:solidFill>
              <a:latin typeface="Times New Roman" pitchFamily="18" charset="0"/>
            </a:endParaRPr>
          </a:p>
        </p:txBody>
      </p:sp>
      <p:sp>
        <p:nvSpPr>
          <p:cNvPr id="216103" name="Rectangle 39"/>
          <p:cNvSpPr>
            <a:spLocks noChangeArrowheads="1"/>
          </p:cNvSpPr>
          <p:nvPr/>
        </p:nvSpPr>
        <p:spPr bwMode="auto">
          <a:xfrm>
            <a:off x="1338263" y="3740150"/>
            <a:ext cx="538162"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10%</a:t>
            </a:r>
            <a:endParaRPr lang="en-GB" b="1">
              <a:solidFill>
                <a:srgbClr val="333399"/>
              </a:solidFill>
              <a:latin typeface="Times New Roman" pitchFamily="18" charset="0"/>
            </a:endParaRPr>
          </a:p>
        </p:txBody>
      </p:sp>
      <p:sp>
        <p:nvSpPr>
          <p:cNvPr id="216104" name="Rectangle 40"/>
          <p:cNvSpPr>
            <a:spLocks noChangeArrowheads="1"/>
          </p:cNvSpPr>
          <p:nvPr/>
        </p:nvSpPr>
        <p:spPr bwMode="auto">
          <a:xfrm>
            <a:off x="1338263" y="3451225"/>
            <a:ext cx="538162"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20%</a:t>
            </a:r>
            <a:endParaRPr lang="en-GB" b="1">
              <a:solidFill>
                <a:srgbClr val="333399"/>
              </a:solidFill>
              <a:latin typeface="Times New Roman" pitchFamily="18" charset="0"/>
            </a:endParaRPr>
          </a:p>
        </p:txBody>
      </p:sp>
      <p:sp>
        <p:nvSpPr>
          <p:cNvPr id="216105" name="Rectangle 41"/>
          <p:cNvSpPr>
            <a:spLocks noChangeArrowheads="1"/>
          </p:cNvSpPr>
          <p:nvPr/>
        </p:nvSpPr>
        <p:spPr bwMode="auto">
          <a:xfrm>
            <a:off x="1338263" y="3173413"/>
            <a:ext cx="538162"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30%</a:t>
            </a:r>
            <a:endParaRPr lang="en-GB" b="1">
              <a:solidFill>
                <a:srgbClr val="333399"/>
              </a:solidFill>
              <a:latin typeface="Times New Roman" pitchFamily="18" charset="0"/>
            </a:endParaRPr>
          </a:p>
        </p:txBody>
      </p:sp>
      <p:sp>
        <p:nvSpPr>
          <p:cNvPr id="216106" name="Rectangle 42"/>
          <p:cNvSpPr>
            <a:spLocks noChangeArrowheads="1"/>
          </p:cNvSpPr>
          <p:nvPr/>
        </p:nvSpPr>
        <p:spPr bwMode="auto">
          <a:xfrm>
            <a:off x="1338263" y="2884488"/>
            <a:ext cx="538162"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40%</a:t>
            </a:r>
            <a:endParaRPr lang="en-GB" b="1">
              <a:solidFill>
                <a:srgbClr val="333399"/>
              </a:solidFill>
              <a:latin typeface="Times New Roman" pitchFamily="18" charset="0"/>
            </a:endParaRPr>
          </a:p>
        </p:txBody>
      </p:sp>
      <p:sp>
        <p:nvSpPr>
          <p:cNvPr id="216107" name="Rectangle 43"/>
          <p:cNvSpPr>
            <a:spLocks noChangeArrowheads="1"/>
          </p:cNvSpPr>
          <p:nvPr/>
        </p:nvSpPr>
        <p:spPr bwMode="auto">
          <a:xfrm>
            <a:off x="1331913" y="2636838"/>
            <a:ext cx="419100" cy="247650"/>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50%</a:t>
            </a:r>
            <a:endParaRPr lang="en-GB" b="1">
              <a:solidFill>
                <a:srgbClr val="333399"/>
              </a:solidFill>
              <a:latin typeface="Times New Roman" pitchFamily="18" charset="0"/>
            </a:endParaRPr>
          </a:p>
        </p:txBody>
      </p:sp>
      <p:sp>
        <p:nvSpPr>
          <p:cNvPr id="216108" name="Rectangle 44"/>
          <p:cNvSpPr>
            <a:spLocks noChangeArrowheads="1"/>
          </p:cNvSpPr>
          <p:nvPr/>
        </p:nvSpPr>
        <p:spPr bwMode="auto">
          <a:xfrm>
            <a:off x="1338263" y="2327275"/>
            <a:ext cx="538162"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60%</a:t>
            </a:r>
            <a:endParaRPr lang="en-GB" b="1">
              <a:solidFill>
                <a:srgbClr val="333399"/>
              </a:solidFill>
              <a:latin typeface="Times New Roman" pitchFamily="18" charset="0"/>
            </a:endParaRPr>
          </a:p>
        </p:txBody>
      </p:sp>
      <p:sp>
        <p:nvSpPr>
          <p:cNvPr id="216109" name="Rectangle 45"/>
          <p:cNvSpPr>
            <a:spLocks noChangeArrowheads="1"/>
          </p:cNvSpPr>
          <p:nvPr/>
        </p:nvSpPr>
        <p:spPr bwMode="auto">
          <a:xfrm>
            <a:off x="1338263" y="2038350"/>
            <a:ext cx="538162"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70%</a:t>
            </a:r>
            <a:endParaRPr lang="en-GB" b="1">
              <a:solidFill>
                <a:srgbClr val="333399"/>
              </a:solidFill>
              <a:latin typeface="Times New Roman" pitchFamily="18" charset="0"/>
            </a:endParaRPr>
          </a:p>
        </p:txBody>
      </p:sp>
      <p:sp>
        <p:nvSpPr>
          <p:cNvPr id="216110" name="Rectangle 46"/>
          <p:cNvSpPr>
            <a:spLocks noChangeArrowheads="1"/>
          </p:cNvSpPr>
          <p:nvPr/>
        </p:nvSpPr>
        <p:spPr bwMode="auto">
          <a:xfrm>
            <a:off x="1338263" y="1758950"/>
            <a:ext cx="538162"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80%</a:t>
            </a:r>
            <a:endParaRPr lang="en-GB" b="1">
              <a:solidFill>
                <a:srgbClr val="333399"/>
              </a:solidFill>
              <a:latin typeface="Times New Roman" pitchFamily="18" charset="0"/>
            </a:endParaRPr>
          </a:p>
        </p:txBody>
      </p:sp>
      <p:sp>
        <p:nvSpPr>
          <p:cNvPr id="216111" name="Rectangle 47"/>
          <p:cNvSpPr>
            <a:spLocks noChangeArrowheads="1"/>
          </p:cNvSpPr>
          <p:nvPr/>
        </p:nvSpPr>
        <p:spPr bwMode="auto">
          <a:xfrm>
            <a:off x="1338263" y="1471613"/>
            <a:ext cx="538162"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90%</a:t>
            </a:r>
            <a:endParaRPr lang="en-GB" b="1">
              <a:solidFill>
                <a:srgbClr val="333399"/>
              </a:solidFill>
              <a:latin typeface="Times New Roman" pitchFamily="18" charset="0"/>
            </a:endParaRPr>
          </a:p>
        </p:txBody>
      </p:sp>
      <p:sp>
        <p:nvSpPr>
          <p:cNvPr id="216112" name="Rectangle 48"/>
          <p:cNvSpPr>
            <a:spLocks noChangeArrowheads="1"/>
          </p:cNvSpPr>
          <p:nvPr/>
        </p:nvSpPr>
        <p:spPr bwMode="auto">
          <a:xfrm>
            <a:off x="1187450" y="1196975"/>
            <a:ext cx="533400" cy="247650"/>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100%</a:t>
            </a:r>
            <a:endParaRPr lang="en-GB" b="1">
              <a:solidFill>
                <a:srgbClr val="333399"/>
              </a:solidFill>
              <a:latin typeface="Times New Roman" pitchFamily="18" charset="0"/>
            </a:endParaRPr>
          </a:p>
        </p:txBody>
      </p:sp>
      <p:sp>
        <p:nvSpPr>
          <p:cNvPr id="216113" name="Rectangle 49"/>
          <p:cNvSpPr>
            <a:spLocks noChangeArrowheads="1"/>
          </p:cNvSpPr>
          <p:nvPr/>
        </p:nvSpPr>
        <p:spPr bwMode="auto">
          <a:xfrm>
            <a:off x="2292350" y="4346575"/>
            <a:ext cx="1063625"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Operating</a:t>
            </a:r>
            <a:endParaRPr lang="en-GB" b="1">
              <a:solidFill>
                <a:srgbClr val="333399"/>
              </a:solidFill>
              <a:latin typeface="Times New Roman" pitchFamily="18" charset="0"/>
            </a:endParaRPr>
          </a:p>
        </p:txBody>
      </p:sp>
      <p:sp>
        <p:nvSpPr>
          <p:cNvPr id="216114" name="Rectangle 50"/>
          <p:cNvSpPr>
            <a:spLocks noChangeArrowheads="1"/>
          </p:cNvSpPr>
          <p:nvPr/>
        </p:nvSpPr>
        <p:spPr bwMode="auto">
          <a:xfrm>
            <a:off x="2438400" y="4624388"/>
            <a:ext cx="819150"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Income</a:t>
            </a:r>
            <a:endParaRPr lang="en-GB" b="1">
              <a:solidFill>
                <a:srgbClr val="333399"/>
              </a:solidFill>
              <a:latin typeface="Times New Roman" pitchFamily="18" charset="0"/>
            </a:endParaRPr>
          </a:p>
        </p:txBody>
      </p:sp>
      <p:sp>
        <p:nvSpPr>
          <p:cNvPr id="216115" name="Rectangle 51"/>
          <p:cNvSpPr>
            <a:spLocks noChangeArrowheads="1"/>
          </p:cNvSpPr>
          <p:nvPr/>
        </p:nvSpPr>
        <p:spPr bwMode="auto">
          <a:xfrm>
            <a:off x="4138613" y="4346575"/>
            <a:ext cx="600075"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Sales</a:t>
            </a:r>
            <a:endParaRPr lang="en-GB" b="1">
              <a:solidFill>
                <a:srgbClr val="333399"/>
              </a:solidFill>
              <a:latin typeface="Times New Roman" pitchFamily="18" charset="0"/>
            </a:endParaRPr>
          </a:p>
        </p:txBody>
      </p:sp>
      <p:sp>
        <p:nvSpPr>
          <p:cNvPr id="216116" name="Rectangle 52"/>
          <p:cNvSpPr>
            <a:spLocks noChangeArrowheads="1"/>
          </p:cNvSpPr>
          <p:nvPr/>
        </p:nvSpPr>
        <p:spPr bwMode="auto">
          <a:xfrm>
            <a:off x="5411788" y="4346575"/>
            <a:ext cx="1052512"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Return on</a:t>
            </a:r>
            <a:endParaRPr lang="en-GB" b="1">
              <a:solidFill>
                <a:srgbClr val="333399"/>
              </a:solidFill>
              <a:latin typeface="Times New Roman" pitchFamily="18" charset="0"/>
            </a:endParaRPr>
          </a:p>
        </p:txBody>
      </p:sp>
      <p:sp>
        <p:nvSpPr>
          <p:cNvPr id="216117" name="Rectangle 53"/>
          <p:cNvSpPr>
            <a:spLocks noChangeArrowheads="1"/>
          </p:cNvSpPr>
          <p:nvPr/>
        </p:nvSpPr>
        <p:spPr bwMode="auto">
          <a:xfrm>
            <a:off x="5705475" y="4624388"/>
            <a:ext cx="600075"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Sales</a:t>
            </a:r>
            <a:endParaRPr lang="en-GB" b="1">
              <a:solidFill>
                <a:srgbClr val="333399"/>
              </a:solidFill>
              <a:latin typeface="Times New Roman" pitchFamily="18" charset="0"/>
            </a:endParaRPr>
          </a:p>
        </p:txBody>
      </p:sp>
      <p:sp>
        <p:nvSpPr>
          <p:cNvPr id="216118" name="Rectangle 54"/>
          <p:cNvSpPr>
            <a:spLocks noChangeArrowheads="1"/>
          </p:cNvSpPr>
          <p:nvPr/>
        </p:nvSpPr>
        <p:spPr bwMode="auto">
          <a:xfrm>
            <a:off x="6977063" y="4346575"/>
            <a:ext cx="1052512"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Return on</a:t>
            </a:r>
            <a:endParaRPr lang="en-GB" b="1">
              <a:solidFill>
                <a:srgbClr val="333399"/>
              </a:solidFill>
              <a:latin typeface="Times New Roman" pitchFamily="18" charset="0"/>
            </a:endParaRPr>
          </a:p>
        </p:txBody>
      </p:sp>
      <p:sp>
        <p:nvSpPr>
          <p:cNvPr id="216119" name="Rectangle 55"/>
          <p:cNvSpPr>
            <a:spLocks noChangeArrowheads="1"/>
          </p:cNvSpPr>
          <p:nvPr/>
        </p:nvSpPr>
        <p:spPr bwMode="auto">
          <a:xfrm>
            <a:off x="7185025" y="4624388"/>
            <a:ext cx="722313"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Assets</a:t>
            </a:r>
            <a:endParaRPr lang="en-GB" b="1">
              <a:solidFill>
                <a:srgbClr val="333399"/>
              </a:solidFill>
              <a:latin typeface="Times New Roman" pitchFamily="18" charset="0"/>
            </a:endParaRPr>
          </a:p>
        </p:txBody>
      </p:sp>
      <p:sp>
        <p:nvSpPr>
          <p:cNvPr id="216120" name="Rectangle 56"/>
          <p:cNvSpPr>
            <a:spLocks noChangeArrowheads="1"/>
          </p:cNvSpPr>
          <p:nvPr/>
        </p:nvSpPr>
        <p:spPr bwMode="auto">
          <a:xfrm rot="16200000">
            <a:off x="81757" y="2496344"/>
            <a:ext cx="1614487"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Percent Change</a:t>
            </a:r>
            <a:endParaRPr lang="en-GB" b="1">
              <a:solidFill>
                <a:srgbClr val="333399"/>
              </a:solidFill>
              <a:latin typeface="Times New Roman" pitchFamily="18" charset="0"/>
            </a:endParaRPr>
          </a:p>
        </p:txBody>
      </p:sp>
      <p:sp>
        <p:nvSpPr>
          <p:cNvPr id="216121" name="Rectangle 57"/>
          <p:cNvSpPr>
            <a:spLocks noChangeArrowheads="1"/>
          </p:cNvSpPr>
          <p:nvPr/>
        </p:nvSpPr>
        <p:spPr bwMode="auto">
          <a:xfrm>
            <a:off x="5668963" y="1519238"/>
            <a:ext cx="2776537" cy="1163637"/>
          </a:xfrm>
          <a:prstGeom prst="rect">
            <a:avLst/>
          </a:prstGeom>
          <a:noFill/>
          <a:ln w="12700">
            <a:solidFill>
              <a:srgbClr val="000000"/>
            </a:solidFill>
            <a:miter lim="800000"/>
            <a:headEnd/>
            <a:tailEnd/>
          </a:ln>
        </p:spPr>
        <p:txBody>
          <a:bodyPr/>
          <a:lstStyle/>
          <a:p>
            <a:endParaRPr lang="it-IT"/>
          </a:p>
        </p:txBody>
      </p:sp>
      <p:sp>
        <p:nvSpPr>
          <p:cNvPr id="216122" name="Rectangle 58"/>
          <p:cNvSpPr>
            <a:spLocks noChangeArrowheads="1"/>
          </p:cNvSpPr>
          <p:nvPr/>
        </p:nvSpPr>
        <p:spPr bwMode="auto">
          <a:xfrm>
            <a:off x="5913438" y="1758950"/>
            <a:ext cx="158750" cy="125413"/>
          </a:xfrm>
          <a:prstGeom prst="rect">
            <a:avLst/>
          </a:prstGeom>
          <a:solidFill>
            <a:srgbClr val="00CC99"/>
          </a:solidFill>
          <a:ln w="12700">
            <a:solidFill>
              <a:srgbClr val="000000"/>
            </a:solidFill>
            <a:miter lim="800000"/>
            <a:headEnd/>
            <a:tailEnd/>
          </a:ln>
        </p:spPr>
        <p:txBody>
          <a:bodyPr/>
          <a:lstStyle/>
          <a:p>
            <a:endParaRPr lang="it-IT"/>
          </a:p>
        </p:txBody>
      </p:sp>
      <p:sp>
        <p:nvSpPr>
          <p:cNvPr id="216123" name="Rectangle 59"/>
          <p:cNvSpPr>
            <a:spLocks noChangeArrowheads="1"/>
          </p:cNvSpPr>
          <p:nvPr/>
        </p:nvSpPr>
        <p:spPr bwMode="auto">
          <a:xfrm>
            <a:off x="6157913" y="1692275"/>
            <a:ext cx="1627187"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Award Winners</a:t>
            </a:r>
            <a:endParaRPr lang="en-GB" b="1">
              <a:solidFill>
                <a:srgbClr val="333399"/>
              </a:solidFill>
              <a:latin typeface="Times New Roman" pitchFamily="18" charset="0"/>
            </a:endParaRPr>
          </a:p>
        </p:txBody>
      </p:sp>
      <p:sp>
        <p:nvSpPr>
          <p:cNvPr id="216124" name="Rectangle 60"/>
          <p:cNvSpPr>
            <a:spLocks noChangeArrowheads="1"/>
          </p:cNvSpPr>
          <p:nvPr/>
        </p:nvSpPr>
        <p:spPr bwMode="auto">
          <a:xfrm>
            <a:off x="5913438" y="2336800"/>
            <a:ext cx="158750" cy="125413"/>
          </a:xfrm>
          <a:prstGeom prst="rect">
            <a:avLst/>
          </a:prstGeom>
          <a:solidFill>
            <a:srgbClr val="3333CC"/>
          </a:solidFill>
          <a:ln w="12700">
            <a:solidFill>
              <a:srgbClr val="000000"/>
            </a:solidFill>
            <a:miter lim="800000"/>
            <a:headEnd/>
            <a:tailEnd/>
          </a:ln>
        </p:spPr>
        <p:txBody>
          <a:bodyPr/>
          <a:lstStyle/>
          <a:p>
            <a:endParaRPr lang="it-IT"/>
          </a:p>
        </p:txBody>
      </p:sp>
      <p:sp>
        <p:nvSpPr>
          <p:cNvPr id="216125" name="Rectangle 61"/>
          <p:cNvSpPr>
            <a:spLocks noChangeArrowheads="1"/>
          </p:cNvSpPr>
          <p:nvPr/>
        </p:nvSpPr>
        <p:spPr bwMode="auto">
          <a:xfrm>
            <a:off x="6157913" y="2270125"/>
            <a:ext cx="1822450" cy="327025"/>
          </a:xfrm>
          <a:prstGeom prst="rect">
            <a:avLst/>
          </a:prstGeom>
          <a:noFill/>
          <a:ln w="9525">
            <a:noFill/>
            <a:miter lim="800000"/>
            <a:headEnd/>
            <a:tailEnd/>
          </a:ln>
        </p:spPr>
        <p:txBody>
          <a:bodyPr wrap="none" lIns="0" tIns="0" rIns="0" bIns="0">
            <a:spAutoFit/>
          </a:bodyPr>
          <a:lstStyle/>
          <a:p>
            <a:pPr eaLnBrk="0" hangingPunct="0">
              <a:lnSpc>
                <a:spcPct val="90000"/>
              </a:lnSpc>
            </a:pPr>
            <a:r>
              <a:rPr lang="en-GB">
                <a:solidFill>
                  <a:srgbClr val="000000"/>
                </a:solidFill>
                <a:latin typeface="Times New Roman" pitchFamily="18" charset="0"/>
              </a:rPr>
              <a:t>Benchmark Firms</a:t>
            </a:r>
            <a:endParaRPr lang="en-GB" b="1">
              <a:solidFill>
                <a:srgbClr val="333399"/>
              </a:solidFill>
              <a:latin typeface="Times New Roman" pitchFamily="18" charset="0"/>
            </a:endParaRPr>
          </a:p>
        </p:txBody>
      </p:sp>
      <p:sp>
        <p:nvSpPr>
          <p:cNvPr id="216126" name="Text Box 62"/>
          <p:cNvSpPr txBox="1">
            <a:spLocks noChangeArrowheads="1"/>
          </p:cNvSpPr>
          <p:nvPr/>
        </p:nvSpPr>
        <p:spPr bwMode="auto">
          <a:xfrm>
            <a:off x="365125" y="6088063"/>
            <a:ext cx="8321675" cy="366712"/>
          </a:xfrm>
          <a:prstGeom prst="rect">
            <a:avLst/>
          </a:prstGeom>
          <a:noFill/>
          <a:ln w="12700">
            <a:noFill/>
            <a:miter lim="800000"/>
            <a:headEnd type="none" w="sm" len="sm"/>
            <a:tailEnd type="none" w="sm" len="sm"/>
          </a:ln>
          <a:effectLst/>
        </p:spPr>
        <p:txBody>
          <a:bodyPr>
            <a:spAutoFit/>
          </a:bodyPr>
          <a:lstStyle/>
          <a:p>
            <a:pPr eaLnBrk="0" hangingPunct="0"/>
            <a:r>
              <a:rPr lang="en-US">
                <a:latin typeface="Times New Roman" pitchFamily="18" charset="0"/>
              </a:rPr>
              <a:t>Source:  Dr. Vinod Singhal, Georgia Institute of Technology, Atlanta, GA</a:t>
            </a:r>
            <a:endParaRPr lang="en-US" sz="1400">
              <a:latin typeface="Times New Roman" pitchFamily="18" charset="0"/>
            </a:endParaRPr>
          </a:p>
        </p:txBody>
      </p:sp>
      <p:sp>
        <p:nvSpPr>
          <p:cNvPr id="216127" name="Text Box 63"/>
          <p:cNvSpPr txBox="1">
            <a:spLocks noChangeArrowheads="1"/>
          </p:cNvSpPr>
          <p:nvPr/>
        </p:nvSpPr>
        <p:spPr bwMode="auto">
          <a:xfrm>
            <a:off x="381000" y="5334000"/>
            <a:ext cx="7924800" cy="587375"/>
          </a:xfrm>
          <a:prstGeom prst="rect">
            <a:avLst/>
          </a:prstGeom>
          <a:noFill/>
          <a:ln w="12700">
            <a:noFill/>
            <a:miter lim="800000"/>
            <a:headEnd type="none" w="sm" len="sm"/>
            <a:tailEnd type="none" w="sm" len="sm"/>
          </a:ln>
          <a:effectLst/>
        </p:spPr>
        <p:txBody>
          <a:bodyPr>
            <a:spAutoFit/>
          </a:bodyPr>
          <a:lstStyle/>
          <a:p>
            <a:pPr eaLnBrk="0" hangingPunct="0">
              <a:lnSpc>
                <a:spcPct val="90000"/>
              </a:lnSpc>
              <a:spcBef>
                <a:spcPct val="50000"/>
              </a:spcBef>
            </a:pPr>
            <a:r>
              <a:rPr lang="en-US" b="1" u="sng">
                <a:latin typeface="Times New Roman" pitchFamily="18" charset="0"/>
              </a:rPr>
              <a:t>Comparison of the performance of award winning firms and benchmark firms during the post-implementation period</a:t>
            </a:r>
            <a:endParaRPr lang="en-GB" sz="1000" b="1" u="sng">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print"/>
          <a:srcRect l="36000" t="8420" r="24033"/>
          <a:stretch>
            <a:fillRect/>
          </a:stretch>
        </p:blipFill>
        <p:spPr>
          <a:xfrm>
            <a:off x="3239591" y="980728"/>
            <a:ext cx="5076825" cy="5328592"/>
          </a:xfrm>
          <a:noFill/>
        </p:spPr>
      </p:pic>
      <p:sp>
        <p:nvSpPr>
          <p:cNvPr id="3" name="CasellaDiTesto 2"/>
          <p:cNvSpPr txBox="1"/>
          <p:nvPr/>
        </p:nvSpPr>
        <p:spPr>
          <a:xfrm>
            <a:off x="323528" y="684758"/>
            <a:ext cx="5544616" cy="872034"/>
          </a:xfrm>
          <a:prstGeom prst="rect">
            <a:avLst/>
          </a:prstGeom>
          <a:noFill/>
        </p:spPr>
        <p:txBody>
          <a:bodyPr wrap="square" rtlCol="0">
            <a:spAutoFit/>
          </a:bodyPr>
          <a:lstStyle/>
          <a:p>
            <a:pPr marL="266700" indent="-266700"/>
            <a:r>
              <a:rPr lang="en-US" sz="1400" b="1" dirty="0" smtClean="0">
                <a:solidFill>
                  <a:schemeClr val="accent5">
                    <a:lumMod val="50000"/>
                  </a:schemeClr>
                </a:solidFill>
              </a:rPr>
              <a:t>Si </a:t>
            </a:r>
            <a:r>
              <a:rPr lang="en-US" sz="1400" b="1" dirty="0" err="1" smtClean="0">
                <a:solidFill>
                  <a:schemeClr val="accent5">
                    <a:lumMod val="50000"/>
                  </a:schemeClr>
                </a:solidFill>
              </a:rPr>
              <a:t>aggiorna</a:t>
            </a:r>
            <a:r>
              <a:rPr lang="en-US" sz="1400" b="1" dirty="0" smtClean="0">
                <a:solidFill>
                  <a:schemeClr val="accent5">
                    <a:lumMod val="50000"/>
                  </a:schemeClr>
                </a:solidFill>
              </a:rPr>
              <a:t> </a:t>
            </a:r>
            <a:r>
              <a:rPr lang="en-US" sz="1400" b="1" dirty="0" err="1" smtClean="0">
                <a:solidFill>
                  <a:schemeClr val="accent5">
                    <a:lumMod val="50000"/>
                  </a:schemeClr>
                </a:solidFill>
              </a:rPr>
              <a:t>ogni</a:t>
            </a:r>
            <a:r>
              <a:rPr lang="en-US" sz="1400" b="1" dirty="0" smtClean="0">
                <a:solidFill>
                  <a:schemeClr val="accent5">
                    <a:lumMod val="50000"/>
                  </a:schemeClr>
                </a:solidFill>
              </a:rPr>
              <a:t> due </a:t>
            </a:r>
            <a:r>
              <a:rPr lang="en-US" sz="1400" b="1" dirty="0" err="1" smtClean="0">
                <a:solidFill>
                  <a:schemeClr val="accent5">
                    <a:lumMod val="50000"/>
                  </a:schemeClr>
                </a:solidFill>
              </a:rPr>
              <a:t>anni</a:t>
            </a:r>
            <a:r>
              <a:rPr lang="en-US" sz="1400" b="1" dirty="0" smtClean="0">
                <a:solidFill>
                  <a:schemeClr val="accent5">
                    <a:lumMod val="50000"/>
                  </a:schemeClr>
                </a:solidFill>
              </a:rPr>
              <a:t> in base </a:t>
            </a:r>
            <a:r>
              <a:rPr lang="en-US" sz="1400" b="1" dirty="0" err="1" smtClean="0">
                <a:solidFill>
                  <a:schemeClr val="accent5">
                    <a:lumMod val="50000"/>
                  </a:schemeClr>
                </a:solidFill>
              </a:rPr>
              <a:t>all'esperienza</a:t>
            </a:r>
            <a:r>
              <a:rPr lang="en-US" sz="1400" b="1" dirty="0" smtClean="0">
                <a:solidFill>
                  <a:schemeClr val="accent5">
                    <a:lumMod val="50000"/>
                  </a:schemeClr>
                </a:solidFill>
              </a:rPr>
              <a:t> </a:t>
            </a:r>
            <a:r>
              <a:rPr lang="en-US" sz="1400" b="1" dirty="0" err="1" smtClean="0">
                <a:solidFill>
                  <a:schemeClr val="accent5">
                    <a:lumMod val="50000"/>
                  </a:schemeClr>
                </a:solidFill>
              </a:rPr>
              <a:t>dei</a:t>
            </a:r>
            <a:r>
              <a:rPr lang="en-US" sz="1400" b="1" dirty="0" smtClean="0">
                <a:solidFill>
                  <a:schemeClr val="accent5">
                    <a:lumMod val="50000"/>
                  </a:schemeClr>
                </a:solidFill>
              </a:rPr>
              <a:t> </a:t>
            </a:r>
            <a:r>
              <a:rPr lang="en-US" sz="1400" b="1" dirty="0" err="1" smtClean="0">
                <a:solidFill>
                  <a:schemeClr val="accent5">
                    <a:lumMod val="50000"/>
                  </a:schemeClr>
                </a:solidFill>
              </a:rPr>
              <a:t>vincitori</a:t>
            </a:r>
            <a:endParaRPr lang="en-US" sz="1100" b="1" dirty="0" smtClean="0">
              <a:solidFill>
                <a:schemeClr val="accent5">
                  <a:lumMod val="50000"/>
                </a:schemeClr>
              </a:solidFill>
            </a:endParaRPr>
          </a:p>
          <a:p>
            <a:pPr marL="266700" indent="-266700">
              <a:lnSpc>
                <a:spcPts val="1100"/>
              </a:lnSpc>
            </a:pPr>
            <a:endParaRPr lang="en-US" sz="1100" b="1" dirty="0">
              <a:solidFill>
                <a:schemeClr val="accent5">
                  <a:lumMod val="50000"/>
                </a:schemeClr>
              </a:solidFill>
            </a:endParaRPr>
          </a:p>
          <a:p>
            <a:pPr marL="266700" indent="-266700">
              <a:lnSpc>
                <a:spcPts val="1100"/>
              </a:lnSpc>
            </a:pPr>
            <a:endParaRPr lang="en-US" sz="1100" b="1" dirty="0" smtClean="0"/>
          </a:p>
          <a:p>
            <a:pPr marL="266700" indent="-266700">
              <a:lnSpc>
                <a:spcPts val="1100"/>
              </a:lnSpc>
            </a:pPr>
            <a:r>
              <a:rPr lang="en-US" sz="1100" b="1" dirty="0" smtClean="0"/>
              <a:t/>
            </a:r>
            <a:br>
              <a:rPr lang="en-US" sz="1100" b="1" dirty="0" smtClean="0"/>
            </a:br>
            <a:endParaRPr lang="it-IT" sz="1100" b="1" dirty="0"/>
          </a:p>
        </p:txBody>
      </p:sp>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11</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1506"/>
                                        </p:tgtEl>
                                        <p:attrNameLst>
                                          <p:attrName>style.visibility</p:attrName>
                                        </p:attrNameLst>
                                      </p:cBhvr>
                                      <p:to>
                                        <p:strVal val="visible"/>
                                      </p:to>
                                    </p:set>
                                    <p:anim calcmode="lin" valueType="num">
                                      <p:cBhvr additive="base">
                                        <p:cTn id="13" dur="500" fill="hold"/>
                                        <p:tgtEl>
                                          <p:spTgt spid="21506"/>
                                        </p:tgtEl>
                                        <p:attrNameLst>
                                          <p:attrName>ppt_x</p:attrName>
                                        </p:attrNameLst>
                                      </p:cBhvr>
                                      <p:tavLst>
                                        <p:tav tm="0">
                                          <p:val>
                                            <p:strVal val="1+#ppt_w/2"/>
                                          </p:val>
                                        </p:tav>
                                        <p:tav tm="100000">
                                          <p:val>
                                            <p:strVal val="#ppt_x"/>
                                          </p:val>
                                        </p:tav>
                                      </p:tavLst>
                                    </p:anim>
                                    <p:anim calcmode="lin" valueType="num">
                                      <p:cBhvr additive="base">
                                        <p:cTn id="14"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a:bodyPr>
          <a:lstStyle/>
          <a:p>
            <a:r>
              <a:rPr lang="it-IT" sz="3200" dirty="0" smtClean="0">
                <a:solidFill>
                  <a:srgbClr val="C00000"/>
                </a:solidFill>
              </a:rPr>
              <a:t>PANORAMICA</a:t>
            </a:r>
            <a:endParaRPr lang="it-IT" sz="3200" dirty="0">
              <a:solidFill>
                <a:srgbClr val="C00000"/>
              </a:solidFill>
            </a:endParaRPr>
          </a:p>
        </p:txBody>
      </p:sp>
      <p:pic>
        <p:nvPicPr>
          <p:cNvPr id="3073" name="Picture 1"/>
          <p:cNvPicPr>
            <a:picLocks noGrp="1" noChangeAspect="1" noChangeArrowheads="1"/>
          </p:cNvPicPr>
          <p:nvPr>
            <p:ph idx="1"/>
          </p:nvPr>
        </p:nvPicPr>
        <p:blipFill>
          <a:blip r:embed="rId2" cstate="print"/>
          <a:srcRect l="22257" t="39775" r="23152" b="30826"/>
          <a:stretch>
            <a:fillRect/>
          </a:stretch>
        </p:blipFill>
        <p:spPr bwMode="auto">
          <a:xfrm>
            <a:off x="683568" y="1196752"/>
            <a:ext cx="8082178" cy="4968552"/>
          </a:xfrm>
          <a:prstGeom prst="rect">
            <a:avLst/>
          </a:prstGeom>
          <a:noFill/>
          <a:ln w="9525">
            <a:noFill/>
            <a:miter lim="800000"/>
            <a:headEnd/>
            <a:tailEnd/>
          </a:ln>
        </p:spPr>
      </p:pic>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12</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426170"/>
          </a:xfrm>
        </p:spPr>
        <p:txBody>
          <a:bodyPr>
            <a:normAutofit fontScale="90000"/>
          </a:bodyPr>
          <a:lstStyle/>
          <a:p>
            <a:r>
              <a:rPr lang="it-IT" sz="2400" dirty="0" smtClean="0"/>
              <a:t/>
            </a:r>
            <a:br>
              <a:rPr lang="it-IT" sz="2400" dirty="0" smtClean="0"/>
            </a:br>
            <a:r>
              <a:rPr lang="it-IT" sz="2400" dirty="0" smtClean="0"/>
              <a:t> </a:t>
            </a:r>
            <a:r>
              <a:rPr lang="it-IT" sz="2400" dirty="0" smtClean="0">
                <a:solidFill>
                  <a:schemeClr val="accent5">
                    <a:lumMod val="50000"/>
                  </a:schemeClr>
                </a:solidFill>
              </a:rPr>
              <a:t>NUOVO TITOLO</a:t>
            </a:r>
            <a:r>
              <a:rPr lang="it-IT" sz="2400" dirty="0" smtClean="0"/>
              <a:t/>
            </a:r>
            <a:br>
              <a:rPr lang="it-IT" sz="2400" dirty="0" smtClean="0"/>
            </a:br>
            <a:r>
              <a:rPr lang="it-IT" sz="2400" b="1" i="1" dirty="0" err="1" smtClean="0">
                <a:solidFill>
                  <a:srgbClr val="C00000"/>
                </a:solidFill>
              </a:rPr>
              <a:t>Baldrige</a:t>
            </a:r>
            <a:r>
              <a:rPr lang="it-IT" sz="2400" b="1" i="1" dirty="0" smtClean="0">
                <a:solidFill>
                  <a:srgbClr val="C00000"/>
                </a:solidFill>
              </a:rPr>
              <a:t> Excellence Framework: </a:t>
            </a:r>
            <a:r>
              <a:rPr lang="en-US" sz="2400" b="1" i="1" dirty="0">
                <a:solidFill>
                  <a:srgbClr val="C00000"/>
                </a:solidFill>
              </a:rPr>
              <a:t>A Systems Approach to Improving Your Organization’s Performance</a:t>
            </a:r>
            <a:r>
              <a:rPr lang="it-IT" sz="2400" i="1" dirty="0" smtClean="0"/>
              <a:t/>
            </a:r>
            <a:br>
              <a:rPr lang="it-IT" sz="2400" i="1" dirty="0" smtClean="0"/>
            </a:br>
            <a:endParaRPr lang="it-IT" sz="2400" dirty="0"/>
          </a:p>
        </p:txBody>
      </p:sp>
      <p:sp>
        <p:nvSpPr>
          <p:cNvPr id="3" name="Segnaposto contenuto 2"/>
          <p:cNvSpPr>
            <a:spLocks noGrp="1"/>
          </p:cNvSpPr>
          <p:nvPr>
            <p:ph idx="1"/>
          </p:nvPr>
        </p:nvSpPr>
        <p:spPr>
          <a:xfrm>
            <a:off x="457200" y="2708920"/>
            <a:ext cx="8229600" cy="3600400"/>
          </a:xfrm>
        </p:spPr>
        <p:txBody>
          <a:bodyPr>
            <a:normAutofit lnSpcReduction="10000"/>
          </a:bodyPr>
          <a:lstStyle/>
          <a:p>
            <a:endParaRPr lang="it-IT" sz="1800" dirty="0" smtClean="0"/>
          </a:p>
          <a:p>
            <a:pPr>
              <a:buNone/>
            </a:pPr>
            <a:r>
              <a:rPr lang="en-US" dirty="0" smtClean="0"/>
              <a:t>Renewed focus on:</a:t>
            </a:r>
          </a:p>
          <a:p>
            <a:r>
              <a:rPr lang="en-US" dirty="0" smtClean="0">
                <a:solidFill>
                  <a:schemeClr val="accent5">
                    <a:lumMod val="50000"/>
                  </a:schemeClr>
                </a:solidFill>
              </a:rPr>
              <a:t>managing all of the components of your organization as a unified whole;</a:t>
            </a:r>
          </a:p>
          <a:p>
            <a:r>
              <a:rPr lang="en-US" dirty="0" smtClean="0">
                <a:solidFill>
                  <a:schemeClr val="accent5">
                    <a:lumMod val="50000"/>
                  </a:schemeClr>
                </a:solidFill>
              </a:rPr>
              <a:t>managing change; </a:t>
            </a:r>
          </a:p>
          <a:p>
            <a:r>
              <a:rPr lang="en-US" dirty="0" smtClean="0">
                <a:solidFill>
                  <a:schemeClr val="accent5">
                    <a:lumMod val="50000"/>
                  </a:schemeClr>
                </a:solidFill>
              </a:rPr>
              <a:t>dealing with big data, data  analytics, data integrity, and </a:t>
            </a:r>
            <a:r>
              <a:rPr lang="en-US" dirty="0" err="1" smtClean="0">
                <a:solidFill>
                  <a:schemeClr val="accent5">
                    <a:lumMod val="50000"/>
                  </a:schemeClr>
                </a:solidFill>
              </a:rPr>
              <a:t>cybersecurity</a:t>
            </a:r>
            <a:r>
              <a:rPr lang="en-US" dirty="0" smtClean="0">
                <a:solidFill>
                  <a:schemeClr val="accent5">
                    <a:lumMod val="50000"/>
                  </a:schemeClr>
                </a:solidFill>
              </a:rPr>
              <a:t>.</a:t>
            </a:r>
          </a:p>
          <a:p>
            <a:r>
              <a:rPr lang="en-US" dirty="0" smtClean="0">
                <a:solidFill>
                  <a:schemeClr val="accent5">
                    <a:lumMod val="50000"/>
                  </a:schemeClr>
                </a:solidFill>
              </a:rPr>
              <a:t>climate change</a:t>
            </a:r>
          </a:p>
          <a:p>
            <a:r>
              <a:rPr lang="en-US" b="1" dirty="0" smtClean="0">
                <a:solidFill>
                  <a:schemeClr val="accent5">
                    <a:lumMod val="50000"/>
                  </a:schemeClr>
                </a:solidFill>
              </a:rPr>
              <a:t>requirements based on customer and stakeholder input.</a:t>
            </a:r>
          </a:p>
          <a:p>
            <a:endParaRPr lang="en-US" dirty="0" smtClean="0"/>
          </a:p>
          <a:p>
            <a:endParaRPr lang="it-IT" dirty="0"/>
          </a:p>
        </p:txBody>
      </p:sp>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13</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457200" y="274638"/>
            <a:ext cx="8229600" cy="706437"/>
          </a:xfrm>
        </p:spPr>
        <p:txBody>
          <a:bodyPr/>
          <a:lstStyle/>
          <a:p>
            <a:r>
              <a:rPr lang="it-IT" sz="3200" dirty="0" smtClean="0"/>
              <a:t>LE ACCENTUAZIONI 2015-2016</a:t>
            </a:r>
          </a:p>
        </p:txBody>
      </p:sp>
      <p:sp>
        <p:nvSpPr>
          <p:cNvPr id="3" name="Segnaposto contenuto 2"/>
          <p:cNvSpPr>
            <a:spLocks noGrp="1"/>
          </p:cNvSpPr>
          <p:nvPr>
            <p:ph idx="1"/>
          </p:nvPr>
        </p:nvSpPr>
        <p:spPr>
          <a:xfrm>
            <a:off x="457200" y="2060847"/>
            <a:ext cx="8229600" cy="4247877"/>
          </a:xfrm>
        </p:spPr>
        <p:txBody>
          <a:bodyPr rtlCol="0">
            <a:normAutofit/>
          </a:bodyPr>
          <a:lstStyle/>
          <a:p>
            <a:pPr fontAlgn="auto">
              <a:spcAft>
                <a:spcPts val="0"/>
              </a:spcAft>
              <a:defRPr/>
            </a:pPr>
            <a:r>
              <a:rPr lang="it-IT" dirty="0" smtClean="0"/>
              <a:t>Prospettiva Sistemica</a:t>
            </a:r>
          </a:p>
          <a:p>
            <a:pPr fontAlgn="auto">
              <a:spcAft>
                <a:spcPts val="0"/>
              </a:spcAft>
              <a:buFont typeface="Arial" pitchFamily="34" charset="0"/>
              <a:buNone/>
              <a:defRPr/>
            </a:pPr>
            <a:r>
              <a:rPr lang="it-IT" dirty="0" smtClean="0"/>
              <a:t>     </a:t>
            </a:r>
            <a:r>
              <a:rPr lang="it-IT" dirty="0" smtClean="0">
                <a:solidFill>
                  <a:schemeClr val="accent5">
                    <a:lumMod val="50000"/>
                  </a:schemeClr>
                </a:solidFill>
              </a:rPr>
              <a:t>Il modello </a:t>
            </a:r>
            <a:r>
              <a:rPr lang="it-IT" dirty="0" err="1" smtClean="0">
                <a:solidFill>
                  <a:schemeClr val="accent5">
                    <a:lumMod val="50000"/>
                  </a:schemeClr>
                </a:solidFill>
              </a:rPr>
              <a:t>Baldrige</a:t>
            </a:r>
            <a:r>
              <a:rPr lang="it-IT" dirty="0" smtClean="0">
                <a:solidFill>
                  <a:schemeClr val="accent5">
                    <a:lumMod val="50000"/>
                  </a:schemeClr>
                </a:solidFill>
              </a:rPr>
              <a:t> aiuta a gestire tutti i componenti della vostra organizzazione come un tutto unitario, in modo che i vostri piani, i processi, le misure e le azioni sono coerenti. Blocchi di costruzione del sistema sono i criteri per Performance Excellence, i valori fondamentali e concetti, e le linee guida di punteggio.</a:t>
            </a:r>
          </a:p>
          <a:p>
            <a:pPr fontAlgn="auto">
              <a:spcAft>
                <a:spcPts val="0"/>
              </a:spcAft>
              <a:defRPr/>
            </a:pPr>
            <a:endParaRPr lang="it-IT" dirty="0" smtClean="0"/>
          </a:p>
          <a:p>
            <a:pPr fontAlgn="auto">
              <a:spcAft>
                <a:spcPts val="0"/>
              </a:spcAft>
              <a:defRPr/>
            </a:pPr>
            <a:endParaRPr lang="it-IT" dirty="0" smtClean="0"/>
          </a:p>
          <a:p>
            <a:pPr fontAlgn="auto">
              <a:spcAft>
                <a:spcPts val="0"/>
              </a:spcAft>
              <a:buFont typeface="Arial" pitchFamily="34" charset="0"/>
              <a:buNone/>
              <a:defRPr/>
            </a:pPr>
            <a:r>
              <a:rPr lang="it-IT" dirty="0" smtClean="0"/>
              <a:t>        </a:t>
            </a:r>
          </a:p>
        </p:txBody>
      </p:sp>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14</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smtClean="0"/>
              <a:t>04/06/2015</a:t>
            </a:r>
            <a:endParaRPr lang="it-IT"/>
          </a:p>
        </p:txBody>
      </p:sp>
      <p:sp>
        <p:nvSpPr>
          <p:cNvPr id="5" name="Segnaposto piè di pagina 4"/>
          <p:cNvSpPr>
            <a:spLocks noGrp="1"/>
          </p:cNvSpPr>
          <p:nvPr>
            <p:ph type="ftr" sz="quarter" idx="11"/>
          </p:nvPr>
        </p:nvSpPr>
        <p:spPr/>
        <p:txBody>
          <a:bodyPr/>
          <a:lstStyle/>
          <a:p>
            <a:pPr>
              <a:defRPr/>
            </a:pPr>
            <a:r>
              <a:rPr lang="it-IT" smtClean="0"/>
              <a:t>G. Mattana -Baldrige Performance Excellence Program 2015-16</a:t>
            </a:r>
          </a:p>
        </p:txBody>
      </p:sp>
      <p:sp>
        <p:nvSpPr>
          <p:cNvPr id="6" name="Segnaposto numero diapositiva 5"/>
          <p:cNvSpPr>
            <a:spLocks noGrp="1"/>
          </p:cNvSpPr>
          <p:nvPr>
            <p:ph type="sldNum" sz="quarter" idx="12"/>
          </p:nvPr>
        </p:nvSpPr>
        <p:spPr/>
        <p:txBody>
          <a:bodyPr/>
          <a:lstStyle/>
          <a:p>
            <a:pPr>
              <a:defRPr/>
            </a:pPr>
            <a:fld id="{73D1D3B5-B481-4FE1-A599-CC7A1FFA17C3}" type="slidenum">
              <a:rPr lang="it-IT"/>
              <a:pPr>
                <a:defRPr/>
              </a:pPr>
              <a:t>15</a:t>
            </a:fld>
            <a:endParaRPr lang="it-IT"/>
          </a:p>
        </p:txBody>
      </p:sp>
      <p:sp>
        <p:nvSpPr>
          <p:cNvPr id="13317" name="Rectangle 3"/>
          <p:cNvSpPr>
            <a:spLocks noGrp="1" noChangeArrowheads="1"/>
          </p:cNvSpPr>
          <p:nvPr>
            <p:ph type="title"/>
          </p:nvPr>
        </p:nvSpPr>
        <p:spPr>
          <a:xfrm>
            <a:off x="457200" y="274638"/>
            <a:ext cx="8229600" cy="706437"/>
          </a:xfrm>
        </p:spPr>
        <p:txBody>
          <a:bodyPr/>
          <a:lstStyle/>
          <a:p>
            <a:r>
              <a:rPr lang="it-IT" smtClean="0"/>
              <a:t>Un esempio di legami sistemici</a:t>
            </a:r>
          </a:p>
        </p:txBody>
      </p:sp>
      <p:pic>
        <p:nvPicPr>
          <p:cNvPr id="13318" name="Picture 5" descr="C:\WINDOWS\TEMP\~AUT0004.bmp"/>
          <p:cNvPicPr>
            <a:picLocks noChangeAspect="1" noChangeArrowheads="1"/>
          </p:cNvPicPr>
          <p:nvPr/>
        </p:nvPicPr>
        <p:blipFill>
          <a:blip r:embed="rId2" cstate="print"/>
          <a:srcRect/>
          <a:stretch>
            <a:fillRect/>
          </a:stretch>
        </p:blipFill>
        <p:spPr bwMode="auto">
          <a:xfrm>
            <a:off x="2057400" y="1371600"/>
            <a:ext cx="5715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457200" y="274638"/>
            <a:ext cx="8229600" cy="706437"/>
          </a:xfrm>
        </p:spPr>
        <p:txBody>
          <a:bodyPr/>
          <a:lstStyle/>
          <a:p>
            <a:r>
              <a:rPr lang="it-IT" dirty="0" smtClean="0"/>
              <a:t>Valori fondamentali e concetti</a:t>
            </a:r>
          </a:p>
        </p:txBody>
      </p:sp>
      <p:sp>
        <p:nvSpPr>
          <p:cNvPr id="3" name="Segnaposto contenuto 2"/>
          <p:cNvSpPr>
            <a:spLocks noGrp="1"/>
          </p:cNvSpPr>
          <p:nvPr>
            <p:ph idx="1"/>
          </p:nvPr>
        </p:nvSpPr>
        <p:spPr>
          <a:xfrm>
            <a:off x="457200" y="1196975"/>
            <a:ext cx="8229600" cy="5111750"/>
          </a:xfrm>
        </p:spPr>
        <p:txBody>
          <a:bodyPr rtlCol="0">
            <a:normAutofit lnSpcReduction="10000"/>
          </a:bodyPr>
          <a:lstStyle/>
          <a:p>
            <a:pPr fontAlgn="auto">
              <a:spcAft>
                <a:spcPts val="0"/>
              </a:spcAft>
              <a:defRPr/>
            </a:pPr>
            <a:r>
              <a:rPr lang="it-IT" dirty="0" smtClean="0"/>
              <a:t>Il modello </a:t>
            </a:r>
            <a:r>
              <a:rPr lang="it-IT" dirty="0" err="1" smtClean="0"/>
              <a:t>Baldrige</a:t>
            </a:r>
            <a:r>
              <a:rPr lang="it-IT" dirty="0" smtClean="0"/>
              <a:t> si basa sui valori fondamentali e concetti che rappresentano convinzioni e comportamenti presenti nelle organizzazioni ad alte prestazioni:</a:t>
            </a:r>
          </a:p>
          <a:p>
            <a:pPr lvl="1" fontAlgn="auto">
              <a:spcAft>
                <a:spcPts val="0"/>
              </a:spcAft>
              <a:defRPr/>
            </a:pPr>
            <a:r>
              <a:rPr lang="it-IT" dirty="0" smtClean="0">
                <a:solidFill>
                  <a:schemeClr val="accent5">
                    <a:lumMod val="50000"/>
                  </a:schemeClr>
                </a:solidFill>
              </a:rPr>
              <a:t>Prospettiva sistemica</a:t>
            </a:r>
          </a:p>
          <a:p>
            <a:pPr lvl="1" fontAlgn="auto">
              <a:spcAft>
                <a:spcPts val="0"/>
              </a:spcAft>
              <a:defRPr/>
            </a:pPr>
            <a:r>
              <a:rPr lang="it-IT" dirty="0" smtClean="0">
                <a:solidFill>
                  <a:schemeClr val="accent5">
                    <a:lumMod val="50000"/>
                  </a:schemeClr>
                </a:solidFill>
              </a:rPr>
              <a:t>Leadership visionaria</a:t>
            </a:r>
          </a:p>
          <a:p>
            <a:pPr lvl="1" fontAlgn="auto">
              <a:spcAft>
                <a:spcPts val="0"/>
              </a:spcAft>
              <a:defRPr/>
            </a:pPr>
            <a:r>
              <a:rPr lang="it-IT" dirty="0" smtClean="0">
                <a:solidFill>
                  <a:schemeClr val="accent5">
                    <a:lumMod val="50000"/>
                  </a:schemeClr>
                </a:solidFill>
              </a:rPr>
              <a:t>Eccellenza incentrate sul cliente</a:t>
            </a:r>
          </a:p>
          <a:p>
            <a:pPr lvl="1" fontAlgn="auto">
              <a:spcAft>
                <a:spcPts val="0"/>
              </a:spcAft>
              <a:defRPr/>
            </a:pPr>
            <a:r>
              <a:rPr lang="it-IT" dirty="0" smtClean="0">
                <a:solidFill>
                  <a:schemeClr val="accent5">
                    <a:lumMod val="50000"/>
                  </a:schemeClr>
                </a:solidFill>
              </a:rPr>
              <a:t>Valorizzare le persone</a:t>
            </a:r>
          </a:p>
          <a:p>
            <a:pPr lvl="1" fontAlgn="auto">
              <a:spcAft>
                <a:spcPts val="0"/>
              </a:spcAft>
              <a:defRPr/>
            </a:pPr>
            <a:r>
              <a:rPr lang="it-IT" dirty="0" smtClean="0">
                <a:solidFill>
                  <a:schemeClr val="accent5">
                    <a:lumMod val="50000"/>
                  </a:schemeClr>
                </a:solidFill>
              </a:rPr>
              <a:t>Apprendimento organizzativo e agilità</a:t>
            </a:r>
          </a:p>
          <a:p>
            <a:pPr lvl="1" fontAlgn="auto">
              <a:spcAft>
                <a:spcPts val="0"/>
              </a:spcAft>
              <a:defRPr/>
            </a:pPr>
            <a:r>
              <a:rPr lang="it-IT" dirty="0" smtClean="0">
                <a:solidFill>
                  <a:schemeClr val="accent5">
                    <a:lumMod val="50000"/>
                  </a:schemeClr>
                </a:solidFill>
              </a:rPr>
              <a:t>Focus sul successo</a:t>
            </a:r>
          </a:p>
          <a:p>
            <a:pPr lvl="1" fontAlgn="auto">
              <a:spcAft>
                <a:spcPts val="0"/>
              </a:spcAft>
              <a:defRPr/>
            </a:pPr>
            <a:r>
              <a:rPr lang="it-IT" dirty="0" smtClean="0">
                <a:solidFill>
                  <a:schemeClr val="accent5">
                    <a:lumMod val="50000"/>
                  </a:schemeClr>
                </a:solidFill>
              </a:rPr>
              <a:t>Gestione dell'innovazione</a:t>
            </a:r>
          </a:p>
          <a:p>
            <a:pPr lvl="1" fontAlgn="auto">
              <a:spcAft>
                <a:spcPts val="0"/>
              </a:spcAft>
              <a:defRPr/>
            </a:pPr>
            <a:r>
              <a:rPr lang="it-IT" dirty="0" smtClean="0">
                <a:solidFill>
                  <a:schemeClr val="accent5">
                    <a:lumMod val="50000"/>
                  </a:schemeClr>
                </a:solidFill>
              </a:rPr>
              <a:t>Management </a:t>
            </a:r>
            <a:r>
              <a:rPr lang="it-IT" dirty="0" err="1" smtClean="0">
                <a:solidFill>
                  <a:schemeClr val="accent5">
                    <a:lumMod val="50000"/>
                  </a:schemeClr>
                </a:solidFill>
              </a:rPr>
              <a:t>by</a:t>
            </a:r>
            <a:r>
              <a:rPr lang="it-IT" dirty="0" smtClean="0">
                <a:solidFill>
                  <a:schemeClr val="accent5">
                    <a:lumMod val="50000"/>
                  </a:schemeClr>
                </a:solidFill>
              </a:rPr>
              <a:t> </a:t>
            </a:r>
            <a:r>
              <a:rPr lang="it-IT" dirty="0" err="1" smtClean="0">
                <a:solidFill>
                  <a:schemeClr val="accent5">
                    <a:lumMod val="50000"/>
                  </a:schemeClr>
                </a:solidFill>
              </a:rPr>
              <a:t>facts</a:t>
            </a:r>
            <a:endParaRPr lang="it-IT" dirty="0" smtClean="0">
              <a:solidFill>
                <a:schemeClr val="accent5">
                  <a:lumMod val="50000"/>
                </a:schemeClr>
              </a:solidFill>
            </a:endParaRPr>
          </a:p>
          <a:p>
            <a:pPr lvl="1" fontAlgn="auto">
              <a:spcAft>
                <a:spcPts val="0"/>
              </a:spcAft>
              <a:defRPr/>
            </a:pPr>
            <a:r>
              <a:rPr lang="it-IT" dirty="0" smtClean="0">
                <a:solidFill>
                  <a:schemeClr val="accent5">
                    <a:lumMod val="50000"/>
                  </a:schemeClr>
                </a:solidFill>
              </a:rPr>
              <a:t>Responsabilità sociale</a:t>
            </a:r>
          </a:p>
          <a:p>
            <a:pPr lvl="1" fontAlgn="auto">
              <a:spcAft>
                <a:spcPts val="0"/>
              </a:spcAft>
              <a:defRPr/>
            </a:pPr>
            <a:r>
              <a:rPr lang="it-IT" dirty="0" smtClean="0">
                <a:solidFill>
                  <a:schemeClr val="accent5">
                    <a:lumMod val="50000"/>
                  </a:schemeClr>
                </a:solidFill>
              </a:rPr>
              <a:t>Etica e trasparenza</a:t>
            </a:r>
          </a:p>
          <a:p>
            <a:pPr lvl="1" fontAlgn="auto">
              <a:spcAft>
                <a:spcPts val="0"/>
              </a:spcAft>
              <a:defRPr/>
            </a:pPr>
            <a:r>
              <a:rPr lang="it-IT" dirty="0" smtClean="0">
                <a:solidFill>
                  <a:schemeClr val="accent5">
                    <a:lumMod val="50000"/>
                  </a:schemeClr>
                </a:solidFill>
              </a:rPr>
              <a:t>Valori praticati e risultati</a:t>
            </a:r>
          </a:p>
          <a:p>
            <a:pPr fontAlgn="auto">
              <a:spcAft>
                <a:spcPts val="0"/>
              </a:spcAft>
              <a:defRPr/>
            </a:pPr>
            <a:endParaRPr lang="it-IT" dirty="0" smtClean="0"/>
          </a:p>
        </p:txBody>
      </p:sp>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16</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346075"/>
          </a:xfrm>
        </p:spPr>
        <p:txBody>
          <a:bodyPr rtlCol="0">
            <a:normAutofit fontScale="90000"/>
          </a:bodyPr>
          <a:lstStyle/>
          <a:p>
            <a:pPr fontAlgn="auto">
              <a:spcAft>
                <a:spcPts val="0"/>
              </a:spcAft>
              <a:defRPr/>
            </a:pPr>
            <a:endParaRPr lang="it-IT" sz="2800" dirty="0" smtClean="0"/>
          </a:p>
        </p:txBody>
      </p:sp>
      <p:pic>
        <p:nvPicPr>
          <p:cNvPr id="27651" name="Picture 2"/>
          <p:cNvPicPr>
            <a:picLocks noGrp="1" noChangeAspect="1" noChangeArrowheads="1"/>
          </p:cNvPicPr>
          <p:nvPr>
            <p:ph idx="1"/>
          </p:nvPr>
        </p:nvPicPr>
        <p:blipFill>
          <a:blip r:embed="rId2" cstate="print"/>
          <a:srcRect l="29417" t="12088" r="16887" b="12701"/>
          <a:stretch>
            <a:fillRect/>
          </a:stretch>
        </p:blipFill>
        <p:spPr>
          <a:xfrm>
            <a:off x="395288" y="333375"/>
            <a:ext cx="8424862" cy="6054725"/>
          </a:xfrm>
          <a:noFill/>
        </p:spPr>
      </p:pic>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17</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cstate="print">
            <a:lum bright="10000"/>
          </a:blip>
          <a:srcRect l="33891" t="21489" r="32996" b="15387"/>
          <a:stretch>
            <a:fillRect/>
          </a:stretch>
        </p:blipFill>
        <p:spPr>
          <a:xfrm>
            <a:off x="971600" y="529108"/>
            <a:ext cx="7848550" cy="5852642"/>
          </a:xfrm>
          <a:noFill/>
        </p:spPr>
      </p:pic>
      <p:sp>
        <p:nvSpPr>
          <p:cNvPr id="3" name="CasellaDiTesto 2"/>
          <p:cNvSpPr txBox="1"/>
          <p:nvPr/>
        </p:nvSpPr>
        <p:spPr>
          <a:xfrm>
            <a:off x="1331640" y="188640"/>
            <a:ext cx="3384376" cy="276999"/>
          </a:xfrm>
          <a:prstGeom prst="rect">
            <a:avLst/>
          </a:prstGeom>
          <a:noFill/>
        </p:spPr>
        <p:txBody>
          <a:bodyPr wrap="square" rtlCol="0">
            <a:spAutoFit/>
          </a:bodyPr>
          <a:lstStyle/>
          <a:p>
            <a:r>
              <a:rPr lang="it-IT" sz="1200" b="1" dirty="0" smtClean="0">
                <a:solidFill>
                  <a:srgbClr val="C00000"/>
                </a:solidFill>
              </a:rPr>
              <a:t>INDICE DEL VOLUMETTO</a:t>
            </a:r>
            <a:endParaRPr lang="it-IT" sz="1200" b="1" dirty="0">
              <a:solidFill>
                <a:srgbClr val="C00000"/>
              </a:solidFill>
            </a:endParaRPr>
          </a:p>
        </p:txBody>
      </p:sp>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18</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457200" y="274638"/>
            <a:ext cx="8229600" cy="706437"/>
          </a:xfrm>
        </p:spPr>
        <p:txBody>
          <a:bodyPr/>
          <a:lstStyle/>
          <a:p>
            <a:r>
              <a:rPr lang="it-IT" sz="3200" dirty="0" smtClean="0"/>
              <a:t>Il MODELLO</a:t>
            </a:r>
          </a:p>
        </p:txBody>
      </p:sp>
      <p:pic>
        <p:nvPicPr>
          <p:cNvPr id="23555" name="Picture 2"/>
          <p:cNvPicPr>
            <a:picLocks noGrp="1" noChangeAspect="1" noChangeArrowheads="1"/>
          </p:cNvPicPr>
          <p:nvPr>
            <p:ph idx="1"/>
          </p:nvPr>
        </p:nvPicPr>
        <p:blipFill>
          <a:blip r:embed="rId2" cstate="print"/>
          <a:srcRect l="32996" t="30229" r="32996" b="26814"/>
          <a:stretch>
            <a:fillRect/>
          </a:stretch>
        </p:blipFill>
        <p:spPr>
          <a:xfrm>
            <a:off x="1258888" y="1133475"/>
            <a:ext cx="7200900" cy="5116513"/>
          </a:xfrm>
          <a:noFill/>
        </p:spPr>
      </p:pic>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19</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a:xfrm>
            <a:off x="457200" y="274638"/>
            <a:ext cx="8229600" cy="490537"/>
          </a:xfrm>
        </p:spPr>
        <p:txBody>
          <a:bodyPr/>
          <a:lstStyle/>
          <a:p>
            <a:r>
              <a:rPr lang="it-IT" sz="2800" smtClean="0"/>
              <a:t>Qualche richiamo: molti modelli per la qualità</a:t>
            </a:r>
          </a:p>
        </p:txBody>
      </p:sp>
      <p:sp>
        <p:nvSpPr>
          <p:cNvPr id="3" name="Segnaposto contenuto 2"/>
          <p:cNvSpPr>
            <a:spLocks noGrp="1"/>
          </p:cNvSpPr>
          <p:nvPr>
            <p:ph idx="1"/>
          </p:nvPr>
        </p:nvSpPr>
        <p:spPr>
          <a:xfrm>
            <a:off x="457200" y="908050"/>
            <a:ext cx="8229600" cy="5218113"/>
          </a:xfrm>
        </p:spPr>
        <p:txBody>
          <a:bodyPr rtlCol="0">
            <a:noAutofit/>
          </a:bodyPr>
          <a:lstStyle/>
          <a:p>
            <a:pPr fontAlgn="auto">
              <a:spcAft>
                <a:spcPts val="0"/>
              </a:spcAft>
              <a:buFont typeface="Arial" pitchFamily="34" charset="0"/>
              <a:buNone/>
              <a:defRPr/>
            </a:pPr>
            <a:endParaRPr lang="it-IT" sz="1600" dirty="0" smtClean="0">
              <a:solidFill>
                <a:schemeClr val="tx1"/>
              </a:solidFill>
            </a:endParaRPr>
          </a:p>
          <a:p>
            <a:pPr fontAlgn="auto">
              <a:spcAft>
                <a:spcPts val="0"/>
              </a:spcAft>
              <a:buFont typeface="Arial" pitchFamily="34" charset="0"/>
              <a:buNone/>
              <a:defRPr/>
            </a:pPr>
            <a:endParaRPr lang="it-IT" sz="2000" dirty="0" smtClean="0">
              <a:solidFill>
                <a:schemeClr val="tx1"/>
              </a:solidFill>
            </a:endParaRPr>
          </a:p>
          <a:p>
            <a:pPr fontAlgn="auto">
              <a:spcAft>
                <a:spcPts val="0"/>
              </a:spcAft>
              <a:buFont typeface="Arial" pitchFamily="34" charset="0"/>
              <a:buNone/>
              <a:defRPr/>
            </a:pPr>
            <a:endParaRPr lang="it-IT" sz="2000" dirty="0" smtClean="0">
              <a:solidFill>
                <a:schemeClr val="tx1"/>
              </a:solidFill>
            </a:endParaRPr>
          </a:p>
          <a:p>
            <a:pPr fontAlgn="auto">
              <a:spcAft>
                <a:spcPts val="0"/>
              </a:spcAft>
              <a:buFont typeface="Arial" pitchFamily="34" charset="0"/>
              <a:buNone/>
              <a:defRPr/>
            </a:pPr>
            <a:r>
              <a:rPr lang="it-IT" sz="2000" dirty="0" smtClean="0">
                <a:solidFill>
                  <a:schemeClr val="accent5">
                    <a:lumMod val="50000"/>
                  </a:schemeClr>
                </a:solidFill>
              </a:rPr>
              <a:t>La </a:t>
            </a:r>
            <a:r>
              <a:rPr lang="it-IT" sz="2000" dirty="0" smtClean="0"/>
              <a:t>Norma UNI EN ISO 9001 </a:t>
            </a:r>
            <a:r>
              <a:rPr lang="it-IT" sz="2000" dirty="0" smtClean="0">
                <a:solidFill>
                  <a:schemeClr val="accent5">
                    <a:lumMod val="50000"/>
                  </a:schemeClr>
                </a:solidFill>
              </a:rPr>
              <a:t>specifica i requisiti di un sistema di gestione per la qualità per un’organizzazione che:</a:t>
            </a:r>
          </a:p>
          <a:p>
            <a:pPr marL="447675" lvl="1" indent="-271463" fontAlgn="auto">
              <a:spcAft>
                <a:spcPts val="0"/>
              </a:spcAft>
              <a:defRPr/>
            </a:pPr>
            <a:r>
              <a:rPr lang="it-IT" sz="1600" i="1" dirty="0" smtClean="0">
                <a:solidFill>
                  <a:schemeClr val="accent5">
                    <a:lumMod val="50000"/>
                  </a:schemeClr>
                </a:solidFill>
              </a:rPr>
              <a:t>ha l’esigenza di dimostrare la propria capacità di fornire con regolarità un prodotto che soddisfi i requisiti del cliente e quelli cogenti applicabili;</a:t>
            </a:r>
          </a:p>
          <a:p>
            <a:pPr marL="447675" lvl="1" indent="-271463" fontAlgn="auto">
              <a:spcAft>
                <a:spcPts val="0"/>
              </a:spcAft>
              <a:defRPr/>
            </a:pPr>
            <a:r>
              <a:rPr lang="it-IT" sz="1600" i="1" dirty="0" smtClean="0">
                <a:solidFill>
                  <a:schemeClr val="accent5">
                    <a:lumMod val="50000"/>
                  </a:schemeClr>
                </a:solidFill>
              </a:rPr>
              <a:t>desidera accrescere la soddisfazione del cliente tramite l’applicazione efficace del sistema, compresi i processi per migliorare in continuo il sistema ed assicurare la conformità ai requisiti del cliente ed a quelli cogenti applicabili.</a:t>
            </a:r>
          </a:p>
          <a:p>
            <a:pPr fontAlgn="auto">
              <a:spcAft>
                <a:spcPts val="0"/>
              </a:spcAft>
              <a:buFont typeface="Arial" pitchFamily="34" charset="0"/>
              <a:buNone/>
              <a:defRPr/>
            </a:pPr>
            <a:endParaRPr lang="it-IT" sz="2000" dirty="0" smtClean="0">
              <a:solidFill>
                <a:schemeClr val="accent5">
                  <a:lumMod val="50000"/>
                </a:schemeClr>
              </a:solidFill>
            </a:endParaRPr>
          </a:p>
          <a:p>
            <a:pPr fontAlgn="auto">
              <a:spcAft>
                <a:spcPts val="0"/>
              </a:spcAft>
              <a:buFont typeface="Arial" pitchFamily="34" charset="0"/>
              <a:buNone/>
              <a:defRPr/>
            </a:pPr>
            <a:r>
              <a:rPr lang="it-IT" sz="2000" dirty="0" smtClean="0">
                <a:solidFill>
                  <a:schemeClr val="accent5">
                    <a:lumMod val="50000"/>
                  </a:schemeClr>
                </a:solidFill>
              </a:rPr>
              <a:t>Esistono </a:t>
            </a:r>
            <a:r>
              <a:rPr lang="it-IT" sz="2000" dirty="0" smtClean="0"/>
              <a:t>molti altri modelli: ISO 9004, EFQM, CAF, </a:t>
            </a:r>
            <a:r>
              <a:rPr lang="it-IT" sz="2000" dirty="0" err="1" smtClean="0"/>
              <a:t>Malcom</a:t>
            </a:r>
            <a:r>
              <a:rPr lang="it-IT" sz="2000" dirty="0" smtClean="0"/>
              <a:t> </a:t>
            </a:r>
            <a:r>
              <a:rPr lang="it-IT" sz="2000" dirty="0" err="1" smtClean="0"/>
              <a:t>Baldrige</a:t>
            </a:r>
            <a:r>
              <a:rPr lang="it-IT" sz="2000" dirty="0" smtClean="0"/>
              <a:t> Award</a:t>
            </a:r>
            <a:r>
              <a:rPr lang="it-IT" sz="2000" dirty="0" smtClean="0">
                <a:solidFill>
                  <a:schemeClr val="accent5">
                    <a:lumMod val="50000"/>
                  </a:schemeClr>
                </a:solidFill>
              </a:rPr>
              <a:t>, Deming </a:t>
            </a:r>
            <a:r>
              <a:rPr lang="it-IT" sz="2000" dirty="0" err="1" smtClean="0">
                <a:solidFill>
                  <a:schemeClr val="accent5">
                    <a:lumMod val="50000"/>
                  </a:schemeClr>
                </a:solidFill>
              </a:rPr>
              <a:t>Prize</a:t>
            </a:r>
            <a:r>
              <a:rPr lang="it-IT" sz="2000" dirty="0" smtClean="0">
                <a:solidFill>
                  <a:schemeClr val="accent5">
                    <a:lumMod val="50000"/>
                  </a:schemeClr>
                </a:solidFill>
              </a:rPr>
              <a:t>, e numerose altre, sia generali che specifici.. </a:t>
            </a:r>
          </a:p>
          <a:p>
            <a:pPr marL="0" indent="0" fontAlgn="auto">
              <a:spcAft>
                <a:spcPts val="0"/>
              </a:spcAft>
              <a:buFont typeface="Arial" pitchFamily="34" charset="0"/>
              <a:buNone/>
              <a:defRPr/>
            </a:pPr>
            <a:endParaRPr lang="it-IT" sz="1600" dirty="0" smtClean="0">
              <a:solidFill>
                <a:schemeClr val="tx1"/>
              </a:solidFill>
            </a:endParaRPr>
          </a:p>
          <a:p>
            <a:pPr fontAlgn="auto">
              <a:spcAft>
                <a:spcPts val="0"/>
              </a:spcAft>
              <a:defRPr/>
            </a:pPr>
            <a:endParaRPr lang="it-IT" sz="1600" dirty="0" smtClean="0">
              <a:solidFill>
                <a:schemeClr val="tx1"/>
              </a:solidFill>
            </a:endParaRPr>
          </a:p>
        </p:txBody>
      </p:sp>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2</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cstate="print"/>
          <a:srcRect l="39259" t="11049" r="28522" b="9154"/>
          <a:stretch>
            <a:fillRect/>
          </a:stretch>
        </p:blipFill>
        <p:spPr>
          <a:xfrm>
            <a:off x="900113" y="188913"/>
            <a:ext cx="7200900" cy="6192837"/>
          </a:xfrm>
          <a:noFill/>
        </p:spPr>
      </p:pic>
      <p:sp>
        <p:nvSpPr>
          <p:cNvPr id="3" name="Rettangolo arrotondato 2"/>
          <p:cNvSpPr/>
          <p:nvPr/>
        </p:nvSpPr>
        <p:spPr>
          <a:xfrm>
            <a:off x="1763688" y="5157192"/>
            <a:ext cx="6480720" cy="10081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20</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a:xfrm>
            <a:off x="457200" y="274638"/>
            <a:ext cx="8229600" cy="490537"/>
          </a:xfrm>
        </p:spPr>
        <p:txBody>
          <a:bodyPr/>
          <a:lstStyle/>
          <a:p>
            <a:r>
              <a:rPr lang="en-US" smtClean="0"/>
              <a:t>7-Results</a:t>
            </a:r>
            <a:endParaRPr lang="it-IT" smtClean="0"/>
          </a:p>
        </p:txBody>
      </p:sp>
      <p:sp>
        <p:nvSpPr>
          <p:cNvPr id="3" name="Segnaposto contenuto 2"/>
          <p:cNvSpPr>
            <a:spLocks noGrp="1"/>
          </p:cNvSpPr>
          <p:nvPr>
            <p:ph idx="1"/>
          </p:nvPr>
        </p:nvSpPr>
        <p:spPr>
          <a:xfrm>
            <a:off x="395288" y="836613"/>
            <a:ext cx="8424862" cy="5472112"/>
          </a:xfrm>
        </p:spPr>
        <p:txBody>
          <a:bodyPr rtlCol="0">
            <a:normAutofit fontScale="62500" lnSpcReduction="20000"/>
          </a:bodyPr>
          <a:lstStyle/>
          <a:p>
            <a:pPr fontAlgn="auto">
              <a:lnSpc>
                <a:spcPts val="1500"/>
              </a:lnSpc>
              <a:spcBef>
                <a:spcPts val="0"/>
              </a:spcBef>
              <a:spcAft>
                <a:spcPts val="0"/>
              </a:spcAft>
              <a:buFont typeface="Arial" pitchFamily="34" charset="0"/>
              <a:buNone/>
              <a:defRPr/>
            </a:pPr>
            <a:r>
              <a:rPr lang="en-US" sz="2600" dirty="0" smtClean="0"/>
              <a:t>7.1 Product and Process Results: </a:t>
            </a:r>
            <a:r>
              <a:rPr lang="en-US" sz="2600" i="1" dirty="0" smtClean="0">
                <a:solidFill>
                  <a:srgbClr val="FF0000"/>
                </a:solidFill>
              </a:rPr>
              <a:t>What are your product performance and process effectiveness results?</a:t>
            </a:r>
          </a:p>
          <a:p>
            <a:pPr fontAlgn="auto">
              <a:lnSpc>
                <a:spcPts val="1400"/>
              </a:lnSpc>
              <a:spcBef>
                <a:spcPts val="0"/>
              </a:spcBef>
              <a:spcAft>
                <a:spcPts val="0"/>
              </a:spcAft>
              <a:buFont typeface="Arial" pitchFamily="34" charset="0"/>
              <a:buNone/>
              <a:defRPr/>
            </a:pPr>
            <a:r>
              <a:rPr lang="en-US" dirty="0" smtClean="0">
                <a:solidFill>
                  <a:schemeClr val="tx1"/>
                </a:solidFill>
              </a:rPr>
              <a:t>(1) What are your results for your products and your customer service processes?</a:t>
            </a:r>
          </a:p>
          <a:p>
            <a:pPr fontAlgn="auto">
              <a:lnSpc>
                <a:spcPts val="1400"/>
              </a:lnSpc>
              <a:spcBef>
                <a:spcPts val="0"/>
              </a:spcBef>
              <a:spcAft>
                <a:spcPts val="0"/>
              </a:spcAft>
              <a:buFont typeface="Arial" pitchFamily="34" charset="0"/>
              <a:buNone/>
              <a:defRPr/>
            </a:pPr>
            <a:r>
              <a:rPr lang="en-US" dirty="0" smtClean="0">
                <a:solidFill>
                  <a:schemeClr val="tx1"/>
                </a:solidFill>
              </a:rPr>
              <a:t>(2) What are your process effectiveness and efficiency results?</a:t>
            </a:r>
          </a:p>
          <a:p>
            <a:pPr fontAlgn="auto">
              <a:lnSpc>
                <a:spcPts val="1400"/>
              </a:lnSpc>
              <a:spcBef>
                <a:spcPts val="0"/>
              </a:spcBef>
              <a:spcAft>
                <a:spcPts val="0"/>
              </a:spcAft>
              <a:buFont typeface="Arial" pitchFamily="34" charset="0"/>
              <a:buNone/>
              <a:defRPr/>
            </a:pPr>
            <a:r>
              <a:rPr lang="en-US" dirty="0" smtClean="0">
                <a:solidFill>
                  <a:schemeClr val="tx1"/>
                </a:solidFill>
              </a:rPr>
              <a:t>(3) What are your emergency preparedness results?</a:t>
            </a:r>
          </a:p>
          <a:p>
            <a:pPr fontAlgn="auto">
              <a:lnSpc>
                <a:spcPts val="1400"/>
              </a:lnSpc>
              <a:spcBef>
                <a:spcPts val="0"/>
              </a:spcBef>
              <a:spcAft>
                <a:spcPts val="0"/>
              </a:spcAft>
              <a:buFont typeface="Arial" pitchFamily="34" charset="0"/>
              <a:buNone/>
              <a:defRPr/>
            </a:pPr>
            <a:r>
              <a:rPr lang="en-US" dirty="0" smtClean="0">
                <a:solidFill>
                  <a:schemeClr val="tx1"/>
                </a:solidFill>
              </a:rPr>
              <a:t>(4) What are your supply-chain management results?</a:t>
            </a:r>
          </a:p>
          <a:p>
            <a:pPr fontAlgn="auto">
              <a:lnSpc>
                <a:spcPts val="1400"/>
              </a:lnSpc>
              <a:spcBef>
                <a:spcPts val="0"/>
              </a:spcBef>
              <a:spcAft>
                <a:spcPts val="0"/>
              </a:spcAft>
              <a:buFont typeface="Arial" pitchFamily="34" charset="0"/>
              <a:buNone/>
              <a:defRPr/>
            </a:pPr>
            <a:endParaRPr lang="en-US" sz="2600" dirty="0" smtClean="0"/>
          </a:p>
          <a:p>
            <a:pPr fontAlgn="auto">
              <a:lnSpc>
                <a:spcPts val="1400"/>
              </a:lnSpc>
              <a:spcBef>
                <a:spcPts val="0"/>
              </a:spcBef>
              <a:spcAft>
                <a:spcPts val="0"/>
              </a:spcAft>
              <a:buFont typeface="Arial" pitchFamily="34" charset="0"/>
              <a:buNone/>
              <a:defRPr/>
            </a:pPr>
            <a:r>
              <a:rPr lang="en-US" sz="2600" dirty="0" smtClean="0"/>
              <a:t>7.2 Customer-Focused Results: </a:t>
            </a:r>
            <a:r>
              <a:rPr lang="en-US" sz="2600" i="1" dirty="0" smtClean="0">
                <a:solidFill>
                  <a:srgbClr val="FF0000"/>
                </a:solidFill>
              </a:rPr>
              <a:t>What are your customer-focused performance results?</a:t>
            </a:r>
          </a:p>
          <a:p>
            <a:pPr fontAlgn="auto">
              <a:lnSpc>
                <a:spcPts val="1400"/>
              </a:lnSpc>
              <a:spcBef>
                <a:spcPts val="0"/>
              </a:spcBef>
              <a:spcAft>
                <a:spcPts val="0"/>
              </a:spcAft>
              <a:buFont typeface="Arial" pitchFamily="34" charset="0"/>
              <a:buNone/>
              <a:defRPr/>
            </a:pPr>
            <a:r>
              <a:rPr lang="en-US" dirty="0" smtClean="0">
                <a:solidFill>
                  <a:schemeClr val="tx1"/>
                </a:solidFill>
              </a:rPr>
              <a:t>(1) What are your customer satisfaction and dissatisfaction results?</a:t>
            </a:r>
          </a:p>
          <a:p>
            <a:pPr fontAlgn="auto">
              <a:lnSpc>
                <a:spcPts val="1400"/>
              </a:lnSpc>
              <a:spcBef>
                <a:spcPts val="0"/>
              </a:spcBef>
              <a:spcAft>
                <a:spcPts val="0"/>
              </a:spcAft>
              <a:buFont typeface="Arial" pitchFamily="34" charset="0"/>
              <a:buNone/>
              <a:defRPr/>
            </a:pPr>
            <a:r>
              <a:rPr lang="en-US" dirty="0" smtClean="0">
                <a:solidFill>
                  <a:schemeClr val="tx1"/>
                </a:solidFill>
              </a:rPr>
              <a:t>(2) What are your customer engagement results?</a:t>
            </a:r>
          </a:p>
          <a:p>
            <a:pPr fontAlgn="auto">
              <a:lnSpc>
                <a:spcPts val="1400"/>
              </a:lnSpc>
              <a:spcBef>
                <a:spcPts val="0"/>
              </a:spcBef>
              <a:spcAft>
                <a:spcPts val="0"/>
              </a:spcAft>
              <a:buFont typeface="Arial" pitchFamily="34" charset="0"/>
              <a:buNone/>
              <a:defRPr/>
            </a:pPr>
            <a:endParaRPr lang="en-US" sz="2600" dirty="0" smtClean="0"/>
          </a:p>
          <a:p>
            <a:pPr fontAlgn="auto">
              <a:lnSpc>
                <a:spcPts val="1400"/>
              </a:lnSpc>
              <a:spcBef>
                <a:spcPts val="0"/>
              </a:spcBef>
              <a:spcAft>
                <a:spcPts val="0"/>
              </a:spcAft>
              <a:buFont typeface="Arial" pitchFamily="34" charset="0"/>
              <a:buNone/>
              <a:defRPr/>
            </a:pPr>
            <a:r>
              <a:rPr lang="en-US" sz="2600" dirty="0" smtClean="0"/>
              <a:t>7.3 Workforce-Focused Results: </a:t>
            </a:r>
            <a:r>
              <a:rPr lang="en-US" sz="2600" i="1" dirty="0" smtClean="0">
                <a:solidFill>
                  <a:srgbClr val="FF0000"/>
                </a:solidFill>
              </a:rPr>
              <a:t>What are your workforce-focused performance results?</a:t>
            </a:r>
          </a:p>
          <a:p>
            <a:pPr fontAlgn="auto">
              <a:lnSpc>
                <a:spcPts val="1400"/>
              </a:lnSpc>
              <a:spcBef>
                <a:spcPts val="0"/>
              </a:spcBef>
              <a:spcAft>
                <a:spcPts val="0"/>
              </a:spcAft>
              <a:buFont typeface="Arial" pitchFamily="34" charset="0"/>
              <a:buNone/>
              <a:defRPr/>
            </a:pPr>
            <a:r>
              <a:rPr lang="en-US" dirty="0" smtClean="0">
                <a:solidFill>
                  <a:schemeClr val="tx1"/>
                </a:solidFill>
              </a:rPr>
              <a:t>(1) What are your workforce capability and capacity results?</a:t>
            </a:r>
          </a:p>
          <a:p>
            <a:pPr fontAlgn="auto">
              <a:lnSpc>
                <a:spcPts val="1400"/>
              </a:lnSpc>
              <a:spcBef>
                <a:spcPts val="0"/>
              </a:spcBef>
              <a:spcAft>
                <a:spcPts val="0"/>
              </a:spcAft>
              <a:buFont typeface="Arial" pitchFamily="34" charset="0"/>
              <a:buNone/>
              <a:defRPr/>
            </a:pPr>
            <a:r>
              <a:rPr lang="en-US" dirty="0" smtClean="0">
                <a:solidFill>
                  <a:schemeClr val="tx1"/>
                </a:solidFill>
              </a:rPr>
              <a:t>(2) What are your workforce climate results?</a:t>
            </a:r>
          </a:p>
          <a:p>
            <a:pPr fontAlgn="auto">
              <a:lnSpc>
                <a:spcPts val="1400"/>
              </a:lnSpc>
              <a:spcBef>
                <a:spcPts val="0"/>
              </a:spcBef>
              <a:spcAft>
                <a:spcPts val="0"/>
              </a:spcAft>
              <a:buFont typeface="Arial" pitchFamily="34" charset="0"/>
              <a:buNone/>
              <a:defRPr/>
            </a:pPr>
            <a:r>
              <a:rPr lang="en-US" dirty="0" smtClean="0">
                <a:solidFill>
                  <a:schemeClr val="tx1"/>
                </a:solidFill>
              </a:rPr>
              <a:t>(3) What are your workforce engagement results?</a:t>
            </a:r>
          </a:p>
          <a:p>
            <a:pPr fontAlgn="auto">
              <a:lnSpc>
                <a:spcPts val="1400"/>
              </a:lnSpc>
              <a:spcBef>
                <a:spcPts val="0"/>
              </a:spcBef>
              <a:spcAft>
                <a:spcPts val="0"/>
              </a:spcAft>
              <a:buFont typeface="Arial" pitchFamily="34" charset="0"/>
              <a:buNone/>
              <a:defRPr/>
            </a:pPr>
            <a:r>
              <a:rPr lang="en-US" dirty="0" smtClean="0">
                <a:solidFill>
                  <a:schemeClr val="tx1"/>
                </a:solidFill>
              </a:rPr>
              <a:t>(4) What are your workforce and leader development results?</a:t>
            </a:r>
          </a:p>
          <a:p>
            <a:pPr fontAlgn="auto">
              <a:lnSpc>
                <a:spcPts val="1400"/>
              </a:lnSpc>
              <a:spcBef>
                <a:spcPts val="0"/>
              </a:spcBef>
              <a:spcAft>
                <a:spcPts val="0"/>
              </a:spcAft>
              <a:buFont typeface="Arial" pitchFamily="34" charset="0"/>
              <a:buNone/>
              <a:defRPr/>
            </a:pPr>
            <a:endParaRPr lang="en-US" sz="2600" dirty="0" smtClean="0"/>
          </a:p>
          <a:p>
            <a:pPr fontAlgn="auto">
              <a:lnSpc>
                <a:spcPts val="1400"/>
              </a:lnSpc>
              <a:spcBef>
                <a:spcPts val="0"/>
              </a:spcBef>
              <a:spcAft>
                <a:spcPts val="0"/>
              </a:spcAft>
              <a:buFont typeface="Arial" pitchFamily="34" charset="0"/>
              <a:buNone/>
              <a:defRPr/>
            </a:pPr>
            <a:r>
              <a:rPr lang="en-US" sz="2600" dirty="0" smtClean="0"/>
              <a:t>7.4 Leadership and Governance Results: </a:t>
            </a:r>
            <a:r>
              <a:rPr lang="en-US" sz="2600" i="1" dirty="0" smtClean="0">
                <a:solidFill>
                  <a:srgbClr val="FF0000"/>
                </a:solidFill>
              </a:rPr>
              <a:t>What are your senior leadership and governance results?</a:t>
            </a:r>
          </a:p>
          <a:p>
            <a:pPr fontAlgn="auto">
              <a:lnSpc>
                <a:spcPts val="1400"/>
              </a:lnSpc>
              <a:spcBef>
                <a:spcPts val="0"/>
              </a:spcBef>
              <a:spcAft>
                <a:spcPts val="0"/>
              </a:spcAft>
              <a:buFont typeface="Arial" pitchFamily="34" charset="0"/>
              <a:buNone/>
              <a:defRPr/>
            </a:pPr>
            <a:r>
              <a:rPr lang="en-US" dirty="0" smtClean="0">
                <a:solidFill>
                  <a:schemeClr val="tx1"/>
                </a:solidFill>
              </a:rPr>
              <a:t>(1) What are your results for senior leaders’ communication and engagement with the workforce and customers?</a:t>
            </a:r>
          </a:p>
          <a:p>
            <a:pPr fontAlgn="auto">
              <a:lnSpc>
                <a:spcPts val="1400"/>
              </a:lnSpc>
              <a:spcBef>
                <a:spcPts val="0"/>
              </a:spcBef>
              <a:spcAft>
                <a:spcPts val="0"/>
              </a:spcAft>
              <a:buFont typeface="Arial" pitchFamily="34" charset="0"/>
              <a:buNone/>
              <a:defRPr/>
            </a:pPr>
            <a:r>
              <a:rPr lang="en-US" dirty="0" smtClean="0">
                <a:solidFill>
                  <a:schemeClr val="tx1"/>
                </a:solidFill>
              </a:rPr>
              <a:t>(2) What are your results for governance accountability?</a:t>
            </a:r>
          </a:p>
          <a:p>
            <a:pPr fontAlgn="auto">
              <a:lnSpc>
                <a:spcPts val="1400"/>
              </a:lnSpc>
              <a:spcBef>
                <a:spcPts val="0"/>
              </a:spcBef>
              <a:spcAft>
                <a:spcPts val="0"/>
              </a:spcAft>
              <a:buFont typeface="Arial" pitchFamily="34" charset="0"/>
              <a:buNone/>
              <a:defRPr/>
            </a:pPr>
            <a:r>
              <a:rPr lang="en-US" dirty="0" smtClean="0">
                <a:solidFill>
                  <a:schemeClr val="tx1"/>
                </a:solidFill>
              </a:rPr>
              <a:t>(3) What are your legal and regulatory results?</a:t>
            </a:r>
          </a:p>
          <a:p>
            <a:pPr fontAlgn="auto">
              <a:lnSpc>
                <a:spcPts val="1400"/>
              </a:lnSpc>
              <a:spcBef>
                <a:spcPts val="0"/>
              </a:spcBef>
              <a:spcAft>
                <a:spcPts val="0"/>
              </a:spcAft>
              <a:buFont typeface="Arial" pitchFamily="34" charset="0"/>
              <a:buNone/>
              <a:defRPr/>
            </a:pPr>
            <a:r>
              <a:rPr lang="en-US" dirty="0" smtClean="0">
                <a:solidFill>
                  <a:schemeClr val="tx1"/>
                </a:solidFill>
              </a:rPr>
              <a:t>(4) What are your results for ethical behavior?</a:t>
            </a:r>
          </a:p>
          <a:p>
            <a:pPr fontAlgn="auto">
              <a:lnSpc>
                <a:spcPts val="1400"/>
              </a:lnSpc>
              <a:spcBef>
                <a:spcPts val="0"/>
              </a:spcBef>
              <a:spcAft>
                <a:spcPts val="0"/>
              </a:spcAft>
              <a:buFont typeface="Arial" pitchFamily="34" charset="0"/>
              <a:buNone/>
              <a:defRPr/>
            </a:pPr>
            <a:r>
              <a:rPr lang="en-US" dirty="0" smtClean="0">
                <a:solidFill>
                  <a:schemeClr val="tx1"/>
                </a:solidFill>
              </a:rPr>
              <a:t>(5) What are your results for societal responsibilities and support of your key communities?</a:t>
            </a:r>
          </a:p>
          <a:p>
            <a:pPr fontAlgn="auto">
              <a:lnSpc>
                <a:spcPts val="1400"/>
              </a:lnSpc>
              <a:spcBef>
                <a:spcPts val="0"/>
              </a:spcBef>
              <a:spcAft>
                <a:spcPts val="0"/>
              </a:spcAft>
              <a:buFont typeface="Arial" pitchFamily="34" charset="0"/>
              <a:buNone/>
              <a:defRPr/>
            </a:pPr>
            <a:r>
              <a:rPr lang="en-US" dirty="0" smtClean="0">
                <a:solidFill>
                  <a:schemeClr val="tx1"/>
                </a:solidFill>
              </a:rPr>
              <a:t>(6) What are your results for the achievement of your organizational strategy and action plans?</a:t>
            </a:r>
          </a:p>
          <a:p>
            <a:pPr fontAlgn="auto">
              <a:lnSpc>
                <a:spcPts val="1400"/>
              </a:lnSpc>
              <a:spcBef>
                <a:spcPts val="0"/>
              </a:spcBef>
              <a:spcAft>
                <a:spcPts val="0"/>
              </a:spcAft>
              <a:buFont typeface="Arial" pitchFamily="34" charset="0"/>
              <a:buNone/>
              <a:defRPr/>
            </a:pPr>
            <a:endParaRPr lang="en-US" sz="2600" dirty="0" smtClean="0"/>
          </a:p>
          <a:p>
            <a:pPr fontAlgn="auto">
              <a:lnSpc>
                <a:spcPts val="1400"/>
              </a:lnSpc>
              <a:spcBef>
                <a:spcPts val="0"/>
              </a:spcBef>
              <a:spcAft>
                <a:spcPts val="0"/>
              </a:spcAft>
              <a:buFont typeface="Arial" pitchFamily="34" charset="0"/>
              <a:buNone/>
              <a:defRPr/>
            </a:pPr>
            <a:r>
              <a:rPr lang="en-US" sz="2600" dirty="0" smtClean="0"/>
              <a:t>7.5 Financial and Market Results: </a:t>
            </a:r>
            <a:r>
              <a:rPr lang="en-US" sz="2600" i="1" dirty="0" smtClean="0">
                <a:solidFill>
                  <a:srgbClr val="FF0000"/>
                </a:solidFill>
              </a:rPr>
              <a:t>What are your financial and marketplace performance results?</a:t>
            </a:r>
          </a:p>
          <a:p>
            <a:pPr fontAlgn="auto">
              <a:lnSpc>
                <a:spcPts val="1400"/>
              </a:lnSpc>
              <a:spcBef>
                <a:spcPts val="0"/>
              </a:spcBef>
              <a:spcAft>
                <a:spcPts val="0"/>
              </a:spcAft>
              <a:buFont typeface="Arial" pitchFamily="34" charset="0"/>
              <a:buNone/>
              <a:defRPr/>
            </a:pPr>
            <a:r>
              <a:rPr lang="en-US" dirty="0" smtClean="0">
                <a:solidFill>
                  <a:schemeClr val="tx1"/>
                </a:solidFill>
              </a:rPr>
              <a:t>(1) What are your financial performance results?</a:t>
            </a:r>
          </a:p>
          <a:p>
            <a:pPr fontAlgn="auto">
              <a:lnSpc>
                <a:spcPts val="1400"/>
              </a:lnSpc>
              <a:spcBef>
                <a:spcPts val="0"/>
              </a:spcBef>
              <a:spcAft>
                <a:spcPts val="0"/>
              </a:spcAft>
              <a:buFont typeface="Arial" pitchFamily="34" charset="0"/>
              <a:buNone/>
              <a:defRPr/>
            </a:pPr>
            <a:r>
              <a:rPr lang="en-US" dirty="0" smtClean="0">
                <a:solidFill>
                  <a:schemeClr val="tx1"/>
                </a:solidFill>
              </a:rPr>
              <a:t>(2) What are your marketplace performance results?</a:t>
            </a:r>
            <a:endParaRPr lang="it-IT" dirty="0" smtClean="0">
              <a:solidFill>
                <a:schemeClr val="tx1"/>
              </a:solidFill>
            </a:endParaRPr>
          </a:p>
        </p:txBody>
      </p:sp>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21</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 calcmode="lin" valueType="num">
                                      <p:cBhvr additive="base">
                                        <p:cTn id="57"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anim calcmode="lin" valueType="num">
                                      <p:cBhvr additive="base">
                                        <p:cTn id="63" dur="500" fill="hold"/>
                                        <p:tgtEl>
                                          <p:spTgt spid="3">
                                            <p:txEl>
                                              <p:pRg st="16" end="16"/>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3">
                                            <p:txEl>
                                              <p:pRg st="17" end="17"/>
                                            </p:txEl>
                                          </p:spTgt>
                                        </p:tgtEl>
                                        <p:attrNameLst>
                                          <p:attrName>style.visibility</p:attrName>
                                        </p:attrNameLst>
                                      </p:cBhvr>
                                      <p:to>
                                        <p:strVal val="visible"/>
                                      </p:to>
                                    </p:set>
                                    <p:anim calcmode="lin" valueType="num">
                                      <p:cBhvr additive="base">
                                        <p:cTn id="69" dur="500" fill="hold"/>
                                        <p:tgtEl>
                                          <p:spTgt spid="3">
                                            <p:txEl>
                                              <p:pRg st="17" end="17"/>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
                                            <p:txEl>
                                              <p:pRg st="17" end="17"/>
                                            </p:txEl>
                                          </p:spTgt>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3">
                                            <p:txEl>
                                              <p:pRg st="18" end="18"/>
                                            </p:txEl>
                                          </p:spTgt>
                                        </p:tgtEl>
                                        <p:attrNameLst>
                                          <p:attrName>style.visibility</p:attrName>
                                        </p:attrNameLst>
                                      </p:cBhvr>
                                      <p:to>
                                        <p:strVal val="visible"/>
                                      </p:to>
                                    </p:set>
                                    <p:anim calcmode="lin" valueType="num">
                                      <p:cBhvr additive="base">
                                        <p:cTn id="73" dur="500" fill="hold"/>
                                        <p:tgtEl>
                                          <p:spTgt spid="3">
                                            <p:txEl>
                                              <p:pRg st="18" end="18"/>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8" end="18"/>
                                            </p:txEl>
                                          </p:spTgt>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3">
                                            <p:txEl>
                                              <p:pRg st="19" end="19"/>
                                            </p:txEl>
                                          </p:spTgt>
                                        </p:tgtEl>
                                        <p:attrNameLst>
                                          <p:attrName>style.visibility</p:attrName>
                                        </p:attrNameLst>
                                      </p:cBhvr>
                                      <p:to>
                                        <p:strVal val="visible"/>
                                      </p:to>
                                    </p:set>
                                    <p:anim calcmode="lin" valueType="num">
                                      <p:cBhvr additive="base">
                                        <p:cTn id="77" dur="500" fill="hold"/>
                                        <p:tgtEl>
                                          <p:spTgt spid="3">
                                            <p:txEl>
                                              <p:pRg st="19" end="19"/>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3">
                                            <p:txEl>
                                              <p:pRg st="19" end="19"/>
                                            </p:txEl>
                                          </p:spTgt>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0"/>
                                  </p:stCondLst>
                                  <p:childTnLst>
                                    <p:set>
                                      <p:cBhvr>
                                        <p:cTn id="80" dur="1" fill="hold">
                                          <p:stCondLst>
                                            <p:cond delay="0"/>
                                          </p:stCondLst>
                                        </p:cTn>
                                        <p:tgtEl>
                                          <p:spTgt spid="3">
                                            <p:txEl>
                                              <p:pRg st="20" end="20"/>
                                            </p:txEl>
                                          </p:spTgt>
                                        </p:tgtEl>
                                        <p:attrNameLst>
                                          <p:attrName>style.visibility</p:attrName>
                                        </p:attrNameLst>
                                      </p:cBhvr>
                                      <p:to>
                                        <p:strVal val="visible"/>
                                      </p:to>
                                    </p:set>
                                    <p:anim calcmode="lin" valueType="num">
                                      <p:cBhvr additive="base">
                                        <p:cTn id="81" dur="500" fill="hold"/>
                                        <p:tgtEl>
                                          <p:spTgt spid="3">
                                            <p:txEl>
                                              <p:pRg st="20" end="20"/>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3">
                                            <p:txEl>
                                              <p:pRg st="20" end="20"/>
                                            </p:txEl>
                                          </p:spTgt>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0"/>
                                  </p:stCondLst>
                                  <p:childTnLst>
                                    <p:set>
                                      <p:cBhvr>
                                        <p:cTn id="84" dur="1" fill="hold">
                                          <p:stCondLst>
                                            <p:cond delay="0"/>
                                          </p:stCondLst>
                                        </p:cTn>
                                        <p:tgtEl>
                                          <p:spTgt spid="3">
                                            <p:txEl>
                                              <p:pRg st="21" end="21"/>
                                            </p:txEl>
                                          </p:spTgt>
                                        </p:tgtEl>
                                        <p:attrNameLst>
                                          <p:attrName>style.visibility</p:attrName>
                                        </p:attrNameLst>
                                      </p:cBhvr>
                                      <p:to>
                                        <p:strVal val="visible"/>
                                      </p:to>
                                    </p:set>
                                    <p:anim calcmode="lin" valueType="num">
                                      <p:cBhvr additive="base">
                                        <p:cTn id="85" dur="500" fill="hold"/>
                                        <p:tgtEl>
                                          <p:spTgt spid="3">
                                            <p:txEl>
                                              <p:pRg st="21" end="21"/>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
                                            <p:txEl>
                                              <p:pRg st="21" end="21"/>
                                            </p:txEl>
                                          </p:spTgt>
                                        </p:tgtEl>
                                        <p:attrNameLst>
                                          <p:attrName>ppt_y</p:attrName>
                                        </p:attrNameLst>
                                      </p:cBhvr>
                                      <p:tavLst>
                                        <p:tav tm="0">
                                          <p:val>
                                            <p:strVal val="#ppt_y"/>
                                          </p:val>
                                        </p:tav>
                                        <p:tav tm="100000">
                                          <p:val>
                                            <p:strVal val="#ppt_y"/>
                                          </p:val>
                                        </p:tav>
                                      </p:tavLst>
                                    </p:anim>
                                  </p:childTnLst>
                                </p:cTn>
                              </p:par>
                              <p:par>
                                <p:cTn id="87" presetID="2" presetClass="entr" presetSubtype="8" fill="hold" nodeType="withEffect">
                                  <p:stCondLst>
                                    <p:cond delay="0"/>
                                  </p:stCondLst>
                                  <p:childTnLst>
                                    <p:set>
                                      <p:cBhvr>
                                        <p:cTn id="88" dur="1" fill="hold">
                                          <p:stCondLst>
                                            <p:cond delay="0"/>
                                          </p:stCondLst>
                                        </p:cTn>
                                        <p:tgtEl>
                                          <p:spTgt spid="3">
                                            <p:txEl>
                                              <p:pRg st="22" end="22"/>
                                            </p:txEl>
                                          </p:spTgt>
                                        </p:tgtEl>
                                        <p:attrNameLst>
                                          <p:attrName>style.visibility</p:attrName>
                                        </p:attrNameLst>
                                      </p:cBhvr>
                                      <p:to>
                                        <p:strVal val="visible"/>
                                      </p:to>
                                    </p:set>
                                    <p:anim calcmode="lin" valueType="num">
                                      <p:cBhvr additive="base">
                                        <p:cTn id="89" dur="500" fill="hold"/>
                                        <p:tgtEl>
                                          <p:spTgt spid="3">
                                            <p:txEl>
                                              <p:pRg st="22" end="22"/>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3">
                                            <p:txEl>
                                              <p:pRg st="22" end="22"/>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nodeType="clickEffect">
                                  <p:stCondLst>
                                    <p:cond delay="0"/>
                                  </p:stCondLst>
                                  <p:childTnLst>
                                    <p:set>
                                      <p:cBhvr>
                                        <p:cTn id="94" dur="1" fill="hold">
                                          <p:stCondLst>
                                            <p:cond delay="0"/>
                                          </p:stCondLst>
                                        </p:cTn>
                                        <p:tgtEl>
                                          <p:spTgt spid="3">
                                            <p:txEl>
                                              <p:pRg st="24" end="24"/>
                                            </p:txEl>
                                          </p:spTgt>
                                        </p:tgtEl>
                                        <p:attrNameLst>
                                          <p:attrName>style.visibility</p:attrName>
                                        </p:attrNameLst>
                                      </p:cBhvr>
                                      <p:to>
                                        <p:strVal val="visible"/>
                                      </p:to>
                                    </p:set>
                                    <p:anim calcmode="lin" valueType="num">
                                      <p:cBhvr additive="base">
                                        <p:cTn id="95" dur="500" fill="hold"/>
                                        <p:tgtEl>
                                          <p:spTgt spid="3">
                                            <p:txEl>
                                              <p:pRg st="24" end="24"/>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3">
                                            <p:txEl>
                                              <p:pRg st="24" end="24"/>
                                            </p:txEl>
                                          </p:spTgt>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3">
                                            <p:txEl>
                                              <p:pRg st="25" end="25"/>
                                            </p:txEl>
                                          </p:spTgt>
                                        </p:tgtEl>
                                        <p:attrNameLst>
                                          <p:attrName>style.visibility</p:attrName>
                                        </p:attrNameLst>
                                      </p:cBhvr>
                                      <p:to>
                                        <p:strVal val="visible"/>
                                      </p:to>
                                    </p:set>
                                    <p:anim calcmode="lin" valueType="num">
                                      <p:cBhvr additive="base">
                                        <p:cTn id="99" dur="500" fill="hold"/>
                                        <p:tgtEl>
                                          <p:spTgt spid="3">
                                            <p:txEl>
                                              <p:pRg st="25" end="25"/>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3">
                                            <p:txEl>
                                              <p:pRg st="25" end="25"/>
                                            </p:txEl>
                                          </p:spTgt>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0"/>
                                  </p:stCondLst>
                                  <p:childTnLst>
                                    <p:set>
                                      <p:cBhvr>
                                        <p:cTn id="102" dur="1" fill="hold">
                                          <p:stCondLst>
                                            <p:cond delay="0"/>
                                          </p:stCondLst>
                                        </p:cTn>
                                        <p:tgtEl>
                                          <p:spTgt spid="3">
                                            <p:txEl>
                                              <p:pRg st="26" end="26"/>
                                            </p:txEl>
                                          </p:spTgt>
                                        </p:tgtEl>
                                        <p:attrNameLst>
                                          <p:attrName>style.visibility</p:attrName>
                                        </p:attrNameLst>
                                      </p:cBhvr>
                                      <p:to>
                                        <p:strVal val="visible"/>
                                      </p:to>
                                    </p:set>
                                    <p:anim calcmode="lin" valueType="num">
                                      <p:cBhvr additive="base">
                                        <p:cTn id="103" dur="500" fill="hold"/>
                                        <p:tgtEl>
                                          <p:spTgt spid="3">
                                            <p:txEl>
                                              <p:pRg st="26" end="26"/>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3">
                                            <p:txEl>
                                              <p:pRg st="26" end="2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egnaposto contenuto 2"/>
          <p:cNvSpPr>
            <a:spLocks noGrp="1"/>
          </p:cNvSpPr>
          <p:nvPr>
            <p:ph idx="1"/>
          </p:nvPr>
        </p:nvSpPr>
        <p:spPr>
          <a:xfrm>
            <a:off x="457200" y="1196975"/>
            <a:ext cx="8229600" cy="5111750"/>
          </a:xfrm>
        </p:spPr>
        <p:txBody>
          <a:bodyPr/>
          <a:lstStyle/>
          <a:p>
            <a:pPr>
              <a:buFont typeface="Arial" pitchFamily="34" charset="0"/>
              <a:buNone/>
            </a:pPr>
            <a:r>
              <a:rPr lang="it-IT" i="1" dirty="0" smtClean="0">
                <a:solidFill>
                  <a:schemeClr val="accent5">
                    <a:lumMod val="50000"/>
                  </a:schemeClr>
                </a:solidFill>
              </a:rPr>
              <a:t>Con il modello </a:t>
            </a:r>
            <a:r>
              <a:rPr lang="it-IT" i="1" dirty="0" err="1" smtClean="0">
                <a:solidFill>
                  <a:schemeClr val="accent5">
                    <a:lumMod val="50000"/>
                  </a:schemeClr>
                </a:solidFill>
              </a:rPr>
              <a:t>Baldrige</a:t>
            </a:r>
            <a:r>
              <a:rPr lang="it-IT" i="1" dirty="0" smtClean="0">
                <a:solidFill>
                  <a:schemeClr val="accent5">
                    <a:lumMod val="50000"/>
                  </a:schemeClr>
                </a:solidFill>
              </a:rPr>
              <a:t>, potete valutare e migliorare i processi lungo quattro dimensioni:</a:t>
            </a:r>
          </a:p>
          <a:p>
            <a:pPr>
              <a:buFont typeface="Arial" pitchFamily="34" charset="0"/>
              <a:buNone/>
            </a:pPr>
            <a:endParaRPr lang="it-IT" dirty="0" smtClean="0"/>
          </a:p>
          <a:p>
            <a:r>
              <a:rPr lang="it-IT" dirty="0" smtClean="0"/>
              <a:t>Approccio: </a:t>
            </a:r>
            <a:r>
              <a:rPr lang="it-IT" dirty="0" smtClean="0">
                <a:solidFill>
                  <a:schemeClr val="accent5">
                    <a:lumMod val="50000"/>
                  </a:schemeClr>
                </a:solidFill>
              </a:rPr>
              <a:t>quanto sistematici sono i vostri processi chiave?</a:t>
            </a:r>
          </a:p>
          <a:p>
            <a:r>
              <a:rPr lang="it-IT" dirty="0" err="1" smtClean="0"/>
              <a:t>Deployment</a:t>
            </a:r>
            <a:r>
              <a:rPr lang="it-IT" dirty="0" smtClean="0"/>
              <a:t>: </a:t>
            </a:r>
            <a:r>
              <a:rPr lang="it-IT" dirty="0" smtClean="0">
                <a:solidFill>
                  <a:schemeClr val="accent5">
                    <a:lumMod val="50000"/>
                  </a:schemeClr>
                </a:solidFill>
              </a:rPr>
              <a:t>come sono applicati in tutta l'organizzazione i processi chiave?</a:t>
            </a:r>
          </a:p>
          <a:p>
            <a:r>
              <a:rPr lang="it-IT" dirty="0" err="1" smtClean="0"/>
              <a:t>Learning</a:t>
            </a:r>
            <a:r>
              <a:rPr lang="it-IT" dirty="0" smtClean="0"/>
              <a:t>: </a:t>
            </a:r>
            <a:r>
              <a:rPr lang="it-IT" dirty="0" smtClean="0">
                <a:solidFill>
                  <a:schemeClr val="accent5">
                    <a:lumMod val="50000"/>
                  </a:schemeClr>
                </a:solidFill>
              </a:rPr>
              <a:t>Avete valutato e migliorato i processi chiave? I miglioramenti sono stati condivisi all'interno della vostra organizzazione?</a:t>
            </a:r>
          </a:p>
          <a:p>
            <a:r>
              <a:rPr lang="it-IT" dirty="0" smtClean="0"/>
              <a:t>Integrazione: </a:t>
            </a:r>
            <a:r>
              <a:rPr lang="it-IT" dirty="0" smtClean="0">
                <a:solidFill>
                  <a:schemeClr val="accent5">
                    <a:lumMod val="50000"/>
                  </a:schemeClr>
                </a:solidFill>
              </a:rPr>
              <a:t>quanto i vostri processi vi aiutano ad affrontare le vostre esigenze organizzative attuali e future?</a:t>
            </a:r>
          </a:p>
          <a:p>
            <a:endParaRPr lang="it-IT" dirty="0" smtClean="0"/>
          </a:p>
        </p:txBody>
      </p:sp>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22</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anim calcmode="lin" valueType="num">
                                      <p:cBhvr additive="base">
                                        <p:cTn id="7"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anim calcmode="lin" valueType="num">
                                      <p:cBhvr additive="base">
                                        <p:cTn id="11"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anim calcmode="lin" valueType="num">
                                      <p:cBhvr additive="base">
                                        <p:cTn id="17" dur="500" fill="hold"/>
                                        <p:tgtEl>
                                          <p:spTgt spid="31747">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17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anim calcmode="lin" valueType="num">
                                      <p:cBhvr additive="base">
                                        <p:cTn id="23" dur="500" fill="hold"/>
                                        <p:tgtEl>
                                          <p:spTgt spid="31747">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174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a:xfrm>
            <a:off x="457200" y="274638"/>
            <a:ext cx="8229600" cy="706437"/>
          </a:xfrm>
        </p:spPr>
        <p:txBody>
          <a:bodyPr/>
          <a:lstStyle/>
          <a:p>
            <a:r>
              <a:rPr lang="it-IT" smtClean="0"/>
              <a:t>FOCUS SUI RISULTATI</a:t>
            </a:r>
          </a:p>
        </p:txBody>
      </p:sp>
      <p:sp>
        <p:nvSpPr>
          <p:cNvPr id="3" name="Segnaposto contenuto 2"/>
          <p:cNvSpPr>
            <a:spLocks noGrp="1"/>
          </p:cNvSpPr>
          <p:nvPr>
            <p:ph idx="1"/>
          </p:nvPr>
        </p:nvSpPr>
        <p:spPr>
          <a:xfrm>
            <a:off x="251520" y="1196975"/>
            <a:ext cx="8712968" cy="5111750"/>
          </a:xfrm>
        </p:spPr>
        <p:txBody>
          <a:bodyPr rtlCol="0">
            <a:normAutofit/>
          </a:bodyPr>
          <a:lstStyle/>
          <a:p>
            <a:pPr fontAlgn="auto">
              <a:spcAft>
                <a:spcPts val="0"/>
              </a:spcAft>
              <a:buFont typeface="Arial" charset="0"/>
              <a:buNone/>
              <a:defRPr/>
            </a:pPr>
            <a:r>
              <a:rPr lang="it-IT" sz="3300" dirty="0" smtClean="0">
                <a:solidFill>
                  <a:schemeClr val="accent5">
                    <a:lumMod val="50000"/>
                  </a:schemeClr>
                </a:solidFill>
              </a:rPr>
              <a:t>Valutare i risultati lungo quattro dimensioni:</a:t>
            </a:r>
          </a:p>
          <a:p>
            <a:pPr fontAlgn="auto">
              <a:spcAft>
                <a:spcPts val="0"/>
              </a:spcAft>
              <a:defRPr/>
            </a:pPr>
            <a:endParaRPr lang="it-IT" sz="3000" dirty="0" smtClean="0"/>
          </a:p>
          <a:p>
            <a:pPr fontAlgn="auto">
              <a:spcAft>
                <a:spcPts val="0"/>
              </a:spcAft>
              <a:defRPr/>
            </a:pPr>
            <a:r>
              <a:rPr lang="it-IT" sz="2800" dirty="0" smtClean="0"/>
              <a:t>Livelli: </a:t>
            </a:r>
            <a:r>
              <a:rPr lang="it-IT" sz="2800" dirty="0" smtClean="0">
                <a:solidFill>
                  <a:schemeClr val="accent5">
                    <a:lumMod val="50000"/>
                  </a:schemeClr>
                </a:solidFill>
              </a:rPr>
              <a:t>posizionare la performance corrente su una scala significativa</a:t>
            </a:r>
          </a:p>
          <a:p>
            <a:pPr fontAlgn="auto">
              <a:spcAft>
                <a:spcPts val="0"/>
              </a:spcAft>
              <a:defRPr/>
            </a:pPr>
            <a:r>
              <a:rPr lang="it-IT" sz="2800" dirty="0" smtClean="0"/>
              <a:t>Trend: </a:t>
            </a:r>
            <a:r>
              <a:rPr lang="it-IT" sz="2800" dirty="0" smtClean="0">
                <a:solidFill>
                  <a:schemeClr val="accent5">
                    <a:lumMod val="50000"/>
                  </a:schemeClr>
                </a:solidFill>
              </a:rPr>
              <a:t>la direzione e il tasso di miglioramento dei risultati</a:t>
            </a:r>
          </a:p>
          <a:p>
            <a:pPr fontAlgn="auto">
              <a:spcAft>
                <a:spcPts val="0"/>
              </a:spcAft>
              <a:defRPr/>
            </a:pPr>
            <a:r>
              <a:rPr lang="it-IT" sz="2800" dirty="0" smtClean="0"/>
              <a:t>Confronti: </a:t>
            </a:r>
            <a:r>
              <a:rPr lang="it-IT" sz="2800" dirty="0" smtClean="0">
                <a:solidFill>
                  <a:schemeClr val="accent5">
                    <a:lumMod val="50000"/>
                  </a:schemeClr>
                </a:solidFill>
              </a:rPr>
              <a:t>es. con categorie di competitor</a:t>
            </a:r>
          </a:p>
          <a:p>
            <a:pPr fontAlgn="auto">
              <a:spcAft>
                <a:spcPts val="0"/>
              </a:spcAft>
              <a:defRPr/>
            </a:pPr>
            <a:r>
              <a:rPr lang="it-IT" sz="2800" dirty="0" smtClean="0"/>
              <a:t>Integrazione: </a:t>
            </a:r>
            <a:r>
              <a:rPr lang="it-IT" sz="2800" dirty="0" smtClean="0">
                <a:solidFill>
                  <a:schemeClr val="accent5">
                    <a:lumMod val="50000"/>
                  </a:schemeClr>
                </a:solidFill>
              </a:rPr>
              <a:t>significatività dei risultati ottenuti e integrazione con gli obiettivi e piani dell'organizzazione</a:t>
            </a:r>
          </a:p>
          <a:p>
            <a:pPr fontAlgn="auto">
              <a:spcAft>
                <a:spcPts val="0"/>
              </a:spcAft>
              <a:defRPr/>
            </a:pPr>
            <a:endParaRPr lang="it-IT" dirty="0" smtClean="0"/>
          </a:p>
        </p:txBody>
      </p:sp>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23</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1975"/>
          </a:xfrm>
        </p:spPr>
        <p:txBody>
          <a:bodyPr rtlCol="0">
            <a:normAutofit fontScale="90000"/>
          </a:bodyPr>
          <a:lstStyle/>
          <a:p>
            <a:pPr fontAlgn="auto">
              <a:spcAft>
                <a:spcPts val="0"/>
              </a:spcAft>
              <a:defRPr/>
            </a:pPr>
            <a:r>
              <a:rPr lang="it-IT" sz="3200" dirty="0" err="1" smtClean="0"/>
              <a:t>Evaluating</a:t>
            </a:r>
            <a:r>
              <a:rPr lang="it-IT" sz="3200" dirty="0" smtClean="0"/>
              <a:t> </a:t>
            </a:r>
            <a:r>
              <a:rPr lang="it-IT" sz="3200" dirty="0" err="1" smtClean="0"/>
              <a:t>Your</a:t>
            </a:r>
            <a:r>
              <a:rPr lang="it-IT" sz="3200" dirty="0" smtClean="0"/>
              <a:t> </a:t>
            </a:r>
            <a:r>
              <a:rPr lang="it-IT" sz="3200" dirty="0" err="1" smtClean="0"/>
              <a:t>Responses</a:t>
            </a:r>
            <a:endParaRPr lang="it-IT" sz="3200" dirty="0" smtClean="0"/>
          </a:p>
        </p:txBody>
      </p:sp>
      <p:pic>
        <p:nvPicPr>
          <p:cNvPr id="49155" name="Picture 2"/>
          <p:cNvPicPr>
            <a:picLocks noGrp="1" noChangeAspect="1" noChangeArrowheads="1"/>
          </p:cNvPicPr>
          <p:nvPr>
            <p:ph idx="1"/>
          </p:nvPr>
        </p:nvPicPr>
        <p:blipFill>
          <a:blip r:embed="rId2" cstate="print"/>
          <a:srcRect l="8681" t="36575" r="21315" b="38367"/>
          <a:stretch>
            <a:fillRect/>
          </a:stretch>
        </p:blipFill>
        <p:spPr>
          <a:xfrm>
            <a:off x="684213" y="908050"/>
            <a:ext cx="8064500" cy="5668963"/>
          </a:xfrm>
          <a:noFill/>
        </p:spPr>
      </p:pic>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24</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274638"/>
            <a:ext cx="8229600" cy="706437"/>
          </a:xfrm>
        </p:spPr>
        <p:txBody>
          <a:bodyPr rtlCol="0">
            <a:normAutofit fontScale="90000"/>
          </a:bodyPr>
          <a:lstStyle/>
          <a:p>
            <a:pPr fontAlgn="auto">
              <a:spcAft>
                <a:spcPts val="0"/>
              </a:spcAft>
              <a:defRPr/>
            </a:pPr>
            <a:r>
              <a:rPr lang="en-US" dirty="0" smtClean="0"/>
              <a:t/>
            </a:r>
            <a:br>
              <a:rPr lang="en-US" dirty="0" smtClean="0"/>
            </a:br>
            <a:r>
              <a:rPr lang="en-US" dirty="0" smtClean="0"/>
              <a:t>1-Leadership</a:t>
            </a:r>
            <a:br>
              <a:rPr lang="en-US" dirty="0" smtClean="0"/>
            </a:br>
            <a:endParaRPr lang="it-IT" dirty="0" smtClean="0"/>
          </a:p>
        </p:txBody>
      </p:sp>
      <p:sp>
        <p:nvSpPr>
          <p:cNvPr id="36867" name="Segnaposto contenuto 6"/>
          <p:cNvSpPr>
            <a:spLocks noGrp="1"/>
          </p:cNvSpPr>
          <p:nvPr>
            <p:ph idx="1"/>
          </p:nvPr>
        </p:nvSpPr>
        <p:spPr>
          <a:xfrm>
            <a:off x="457200" y="1196975"/>
            <a:ext cx="8362950" cy="5111750"/>
          </a:xfrm>
        </p:spPr>
        <p:txBody>
          <a:bodyPr/>
          <a:lstStyle/>
          <a:p>
            <a:pPr>
              <a:lnSpc>
                <a:spcPts val="1500"/>
              </a:lnSpc>
              <a:spcBef>
                <a:spcPct val="0"/>
              </a:spcBef>
              <a:buFont typeface="Arial" pitchFamily="34" charset="0"/>
              <a:buNone/>
            </a:pPr>
            <a:endParaRPr lang="en-US" dirty="0" smtClean="0"/>
          </a:p>
          <a:p>
            <a:pPr>
              <a:lnSpc>
                <a:spcPts val="1500"/>
              </a:lnSpc>
              <a:spcBef>
                <a:spcPct val="0"/>
              </a:spcBef>
              <a:buFont typeface="Arial" pitchFamily="34" charset="0"/>
              <a:buNone/>
            </a:pPr>
            <a:r>
              <a:rPr lang="en-US" dirty="0" smtClean="0"/>
              <a:t>1.1 Senior Leadership: </a:t>
            </a:r>
            <a:r>
              <a:rPr lang="en-US" sz="2000" i="1" dirty="0" smtClean="0">
                <a:solidFill>
                  <a:srgbClr val="FF0000"/>
                </a:solidFill>
              </a:rPr>
              <a:t>HOW do your senior leaders lead the organization?</a:t>
            </a:r>
          </a:p>
          <a:p>
            <a:pPr>
              <a:lnSpc>
                <a:spcPts val="1500"/>
              </a:lnSpc>
              <a:spcBef>
                <a:spcPct val="0"/>
              </a:spcBef>
              <a:buFont typeface="Arial" pitchFamily="34" charset="0"/>
              <a:buNone/>
            </a:pPr>
            <a:endParaRPr lang="en-US" sz="1800" dirty="0" smtClean="0">
              <a:solidFill>
                <a:schemeClr val="tx1"/>
              </a:solidFill>
            </a:endParaRPr>
          </a:p>
          <a:p>
            <a:pPr>
              <a:lnSpc>
                <a:spcPts val="1500"/>
              </a:lnSpc>
              <a:spcBef>
                <a:spcPct val="0"/>
              </a:spcBef>
              <a:buFont typeface="Arial" pitchFamily="34" charset="0"/>
              <a:buNone/>
            </a:pPr>
            <a:r>
              <a:rPr lang="en-US" sz="1600" dirty="0" smtClean="0">
                <a:solidFill>
                  <a:schemeClr val="tx1"/>
                </a:solidFill>
              </a:rPr>
              <a:t>(1) </a:t>
            </a:r>
            <a:r>
              <a:rPr lang="en-US" sz="1600" dirty="0" smtClean="0"/>
              <a:t>how</a:t>
            </a:r>
            <a:r>
              <a:rPr lang="en-US" sz="1600" dirty="0" smtClean="0">
                <a:solidFill>
                  <a:schemeClr val="tx1"/>
                </a:solidFill>
              </a:rPr>
              <a:t> do senior leaders set your organization’s </a:t>
            </a:r>
            <a:r>
              <a:rPr lang="en-US" sz="1600" dirty="0" smtClean="0"/>
              <a:t>Vision And Values</a:t>
            </a:r>
            <a:r>
              <a:rPr lang="en-US" sz="1600" dirty="0" smtClean="0">
                <a:solidFill>
                  <a:schemeClr val="tx1"/>
                </a:solidFill>
              </a:rPr>
              <a:t>?</a:t>
            </a:r>
          </a:p>
          <a:p>
            <a:pPr>
              <a:lnSpc>
                <a:spcPts val="1500"/>
              </a:lnSpc>
              <a:spcBef>
                <a:spcPct val="0"/>
              </a:spcBef>
              <a:buFont typeface="Arial" pitchFamily="34" charset="0"/>
              <a:buNone/>
            </a:pPr>
            <a:r>
              <a:rPr lang="en-US" sz="1600" dirty="0" smtClean="0">
                <a:solidFill>
                  <a:schemeClr val="tx1"/>
                </a:solidFill>
              </a:rPr>
              <a:t>(2) </a:t>
            </a:r>
            <a:r>
              <a:rPr lang="en-US" sz="1600" dirty="0" smtClean="0"/>
              <a:t>how</a:t>
            </a:r>
            <a:r>
              <a:rPr lang="en-US" sz="1600" dirty="0" smtClean="0">
                <a:solidFill>
                  <a:schemeClr val="tx1"/>
                </a:solidFill>
              </a:rPr>
              <a:t> do senior leaders’ actions demonstrate their commitment to legal and </a:t>
            </a:r>
            <a:r>
              <a:rPr lang="en-US" sz="1600" dirty="0" smtClean="0"/>
              <a:t>Ethical behavior</a:t>
            </a:r>
            <a:r>
              <a:rPr lang="en-US" sz="1600" dirty="0" smtClean="0">
                <a:solidFill>
                  <a:schemeClr val="tx1"/>
                </a:solidFill>
              </a:rPr>
              <a:t>?</a:t>
            </a:r>
          </a:p>
          <a:p>
            <a:pPr>
              <a:lnSpc>
                <a:spcPts val="1500"/>
              </a:lnSpc>
              <a:spcBef>
                <a:spcPct val="0"/>
              </a:spcBef>
              <a:buFont typeface="Arial" pitchFamily="34" charset="0"/>
              <a:buNone/>
            </a:pPr>
            <a:r>
              <a:rPr lang="en-US" sz="1600" dirty="0" smtClean="0">
                <a:solidFill>
                  <a:schemeClr val="tx1"/>
                </a:solidFill>
              </a:rPr>
              <a:t>(3) </a:t>
            </a:r>
            <a:r>
              <a:rPr lang="en-US" sz="1600" dirty="0" smtClean="0"/>
              <a:t>how </a:t>
            </a:r>
            <a:r>
              <a:rPr lang="en-US" sz="1600" dirty="0" smtClean="0">
                <a:solidFill>
                  <a:schemeClr val="tx1"/>
                </a:solidFill>
              </a:rPr>
              <a:t>do senior leaders’ actions build an organization that is successful now and in the future?</a:t>
            </a:r>
          </a:p>
          <a:p>
            <a:pPr>
              <a:lnSpc>
                <a:spcPts val="1500"/>
              </a:lnSpc>
              <a:spcBef>
                <a:spcPct val="0"/>
              </a:spcBef>
              <a:buFont typeface="Arial" pitchFamily="34" charset="0"/>
              <a:buNone/>
            </a:pPr>
            <a:r>
              <a:rPr lang="en-US" sz="1600" dirty="0" smtClean="0">
                <a:solidFill>
                  <a:schemeClr val="tx1"/>
                </a:solidFill>
              </a:rPr>
              <a:t>(4) </a:t>
            </a:r>
            <a:r>
              <a:rPr lang="en-US" sz="1600" dirty="0" smtClean="0"/>
              <a:t>how</a:t>
            </a:r>
            <a:r>
              <a:rPr lang="en-US" sz="1600" dirty="0" smtClean="0">
                <a:solidFill>
                  <a:schemeClr val="tx1"/>
                </a:solidFill>
              </a:rPr>
              <a:t> do senior leaders communicate with and engage the entire </a:t>
            </a:r>
            <a:r>
              <a:rPr lang="en-US" sz="1600" dirty="0" smtClean="0"/>
              <a:t>workforce</a:t>
            </a:r>
            <a:r>
              <a:rPr lang="en-US" sz="1600" dirty="0" smtClean="0">
                <a:solidFill>
                  <a:schemeClr val="tx1"/>
                </a:solidFill>
              </a:rPr>
              <a:t> and </a:t>
            </a:r>
            <a:r>
              <a:rPr lang="en-US" sz="1600" dirty="0" smtClean="0"/>
              <a:t>key customers?</a:t>
            </a:r>
          </a:p>
          <a:p>
            <a:pPr>
              <a:lnSpc>
                <a:spcPts val="1500"/>
              </a:lnSpc>
              <a:spcBef>
                <a:spcPct val="0"/>
              </a:spcBef>
              <a:buFont typeface="Arial" pitchFamily="34" charset="0"/>
              <a:buNone/>
            </a:pPr>
            <a:r>
              <a:rPr lang="en-US" sz="1600" dirty="0" smtClean="0">
                <a:solidFill>
                  <a:schemeClr val="tx1"/>
                </a:solidFill>
              </a:rPr>
              <a:t>(5) </a:t>
            </a:r>
            <a:r>
              <a:rPr lang="en-US" sz="1600" dirty="0" smtClean="0"/>
              <a:t>how</a:t>
            </a:r>
            <a:r>
              <a:rPr lang="en-US" sz="1600" dirty="0" smtClean="0">
                <a:solidFill>
                  <a:schemeClr val="tx1"/>
                </a:solidFill>
              </a:rPr>
              <a:t> do senior leaders create a focus on action that will achieve the organization’s </a:t>
            </a:r>
            <a:r>
              <a:rPr lang="en-US" sz="1600" dirty="0" smtClean="0"/>
              <a:t>mission</a:t>
            </a:r>
            <a:r>
              <a:rPr lang="en-US" sz="1600" dirty="0" smtClean="0">
                <a:solidFill>
                  <a:schemeClr val="tx1"/>
                </a:solidFill>
              </a:rPr>
              <a:t>?</a:t>
            </a:r>
          </a:p>
          <a:p>
            <a:pPr>
              <a:lnSpc>
                <a:spcPts val="1500"/>
              </a:lnSpc>
              <a:spcBef>
                <a:spcPct val="0"/>
              </a:spcBef>
              <a:buFont typeface="Arial" pitchFamily="34" charset="0"/>
              <a:buNone/>
            </a:pPr>
            <a:endParaRPr lang="en-US" sz="2000" dirty="0" smtClean="0">
              <a:solidFill>
                <a:schemeClr val="tx1"/>
              </a:solidFill>
            </a:endParaRPr>
          </a:p>
          <a:p>
            <a:pPr>
              <a:lnSpc>
                <a:spcPts val="1500"/>
              </a:lnSpc>
              <a:spcBef>
                <a:spcPct val="0"/>
              </a:spcBef>
              <a:buFont typeface="Arial" pitchFamily="34" charset="0"/>
              <a:buNone/>
            </a:pPr>
            <a:endParaRPr lang="en-US" dirty="0" smtClean="0"/>
          </a:p>
          <a:p>
            <a:pPr>
              <a:lnSpc>
                <a:spcPts val="1500"/>
              </a:lnSpc>
              <a:spcBef>
                <a:spcPct val="0"/>
              </a:spcBef>
              <a:buFont typeface="Arial" pitchFamily="34" charset="0"/>
              <a:buNone/>
            </a:pPr>
            <a:r>
              <a:rPr lang="en-US" dirty="0" smtClean="0"/>
              <a:t>1.2 Governance and Societal Responsibilities: </a:t>
            </a:r>
            <a:r>
              <a:rPr lang="en-US" sz="2000" i="1" dirty="0" smtClean="0">
                <a:solidFill>
                  <a:srgbClr val="FF0000"/>
                </a:solidFill>
              </a:rPr>
              <a:t>HOW do you govern your organization and fulfill your societal responsibilities?</a:t>
            </a:r>
          </a:p>
          <a:p>
            <a:pPr>
              <a:lnSpc>
                <a:spcPts val="1500"/>
              </a:lnSpc>
              <a:spcBef>
                <a:spcPct val="0"/>
              </a:spcBef>
              <a:buFont typeface="Arial" pitchFamily="34" charset="0"/>
              <a:buNone/>
            </a:pPr>
            <a:endParaRPr lang="en-US" sz="2000" i="1" dirty="0" smtClean="0">
              <a:solidFill>
                <a:srgbClr val="FF0000"/>
              </a:solidFill>
            </a:endParaRPr>
          </a:p>
          <a:p>
            <a:pPr>
              <a:lnSpc>
                <a:spcPts val="1500"/>
              </a:lnSpc>
              <a:spcBef>
                <a:spcPct val="0"/>
              </a:spcBef>
              <a:buFont typeface="Arial" pitchFamily="34" charset="0"/>
              <a:buNone/>
            </a:pPr>
            <a:r>
              <a:rPr lang="en-US" sz="1600" dirty="0" smtClean="0">
                <a:solidFill>
                  <a:schemeClr val="tx1"/>
                </a:solidFill>
              </a:rPr>
              <a:t>(1) </a:t>
            </a:r>
            <a:r>
              <a:rPr lang="en-US" sz="1600" dirty="0" smtClean="0"/>
              <a:t>how</a:t>
            </a:r>
            <a:r>
              <a:rPr lang="en-US" sz="1600" dirty="0" smtClean="0">
                <a:solidFill>
                  <a:schemeClr val="tx1"/>
                </a:solidFill>
              </a:rPr>
              <a:t> does your organization ensure responsible </a:t>
            </a:r>
            <a:r>
              <a:rPr lang="en-US" sz="1600" dirty="0" smtClean="0"/>
              <a:t>governance</a:t>
            </a:r>
            <a:r>
              <a:rPr lang="en-US" sz="1600" dirty="0" smtClean="0">
                <a:solidFill>
                  <a:schemeClr val="tx1"/>
                </a:solidFill>
              </a:rPr>
              <a:t>?</a:t>
            </a:r>
          </a:p>
          <a:p>
            <a:pPr>
              <a:lnSpc>
                <a:spcPts val="1500"/>
              </a:lnSpc>
              <a:spcBef>
                <a:spcPct val="0"/>
              </a:spcBef>
              <a:buFont typeface="Arial" pitchFamily="34" charset="0"/>
              <a:buNone/>
            </a:pPr>
            <a:r>
              <a:rPr lang="en-US" sz="1600" dirty="0" smtClean="0">
                <a:solidFill>
                  <a:schemeClr val="tx1"/>
                </a:solidFill>
              </a:rPr>
              <a:t>(2) </a:t>
            </a:r>
            <a:r>
              <a:rPr lang="en-US" sz="1600" dirty="0" smtClean="0"/>
              <a:t>how</a:t>
            </a:r>
            <a:r>
              <a:rPr lang="en-US" sz="1600" dirty="0" smtClean="0">
                <a:solidFill>
                  <a:schemeClr val="tx1"/>
                </a:solidFill>
              </a:rPr>
              <a:t> do you evaluate the </a:t>
            </a:r>
            <a:r>
              <a:rPr lang="en-US" sz="1600" dirty="0" smtClean="0"/>
              <a:t>performance</a:t>
            </a:r>
            <a:r>
              <a:rPr lang="en-US" sz="1600" dirty="0" smtClean="0">
                <a:solidFill>
                  <a:schemeClr val="tx1"/>
                </a:solidFill>
              </a:rPr>
              <a:t> of your </a:t>
            </a:r>
            <a:r>
              <a:rPr lang="en-US" sz="1600" dirty="0" smtClean="0"/>
              <a:t>senior leaders</a:t>
            </a:r>
            <a:r>
              <a:rPr lang="en-US" sz="1600" dirty="0" smtClean="0">
                <a:solidFill>
                  <a:schemeClr val="tx1"/>
                </a:solidFill>
              </a:rPr>
              <a:t>, including the chief executive, and your </a:t>
            </a:r>
            <a:r>
              <a:rPr lang="en-US" sz="1600" dirty="0" smtClean="0"/>
              <a:t>governance</a:t>
            </a:r>
            <a:r>
              <a:rPr lang="en-US" sz="1600" dirty="0" smtClean="0">
                <a:solidFill>
                  <a:schemeClr val="tx1"/>
                </a:solidFill>
              </a:rPr>
              <a:t> board?</a:t>
            </a:r>
          </a:p>
          <a:p>
            <a:pPr>
              <a:lnSpc>
                <a:spcPts val="1500"/>
              </a:lnSpc>
              <a:spcBef>
                <a:spcPct val="0"/>
              </a:spcBef>
              <a:buFont typeface="Arial" pitchFamily="34" charset="0"/>
              <a:buNone/>
            </a:pPr>
            <a:r>
              <a:rPr lang="en-US" sz="1600" dirty="0" smtClean="0">
                <a:solidFill>
                  <a:schemeClr val="tx1"/>
                </a:solidFill>
              </a:rPr>
              <a:t>(3) </a:t>
            </a:r>
            <a:r>
              <a:rPr lang="en-US" sz="1600" dirty="0" smtClean="0"/>
              <a:t>how</a:t>
            </a:r>
            <a:r>
              <a:rPr lang="en-US" sz="1600" dirty="0" smtClean="0">
                <a:solidFill>
                  <a:schemeClr val="tx1"/>
                </a:solidFill>
              </a:rPr>
              <a:t> do you anticipate and address public concerns with your products and operations?</a:t>
            </a:r>
          </a:p>
          <a:p>
            <a:pPr>
              <a:lnSpc>
                <a:spcPts val="1500"/>
              </a:lnSpc>
              <a:spcBef>
                <a:spcPct val="0"/>
              </a:spcBef>
              <a:buFont typeface="Arial" pitchFamily="34" charset="0"/>
              <a:buNone/>
            </a:pPr>
            <a:r>
              <a:rPr lang="en-US" sz="1600" dirty="0" smtClean="0">
                <a:solidFill>
                  <a:schemeClr val="tx1"/>
                </a:solidFill>
              </a:rPr>
              <a:t>(4) </a:t>
            </a:r>
            <a:r>
              <a:rPr lang="en-US" sz="1600" dirty="0" smtClean="0"/>
              <a:t>how</a:t>
            </a:r>
            <a:r>
              <a:rPr lang="en-US" sz="1600" dirty="0" smtClean="0">
                <a:solidFill>
                  <a:schemeClr val="tx1"/>
                </a:solidFill>
              </a:rPr>
              <a:t> do you promote and ensure </a:t>
            </a:r>
            <a:r>
              <a:rPr lang="en-US" sz="1600" dirty="0" smtClean="0"/>
              <a:t>ethical behavior </a:t>
            </a:r>
            <a:r>
              <a:rPr lang="en-US" sz="1600" dirty="0" smtClean="0">
                <a:solidFill>
                  <a:schemeClr val="tx1"/>
                </a:solidFill>
              </a:rPr>
              <a:t>in all interactions?</a:t>
            </a:r>
          </a:p>
          <a:p>
            <a:pPr>
              <a:lnSpc>
                <a:spcPts val="1500"/>
              </a:lnSpc>
              <a:spcBef>
                <a:spcPct val="0"/>
              </a:spcBef>
              <a:buFont typeface="Arial" pitchFamily="34" charset="0"/>
              <a:buNone/>
            </a:pPr>
            <a:r>
              <a:rPr lang="en-US" sz="1600" dirty="0" smtClean="0">
                <a:solidFill>
                  <a:schemeClr val="tx1"/>
                </a:solidFill>
              </a:rPr>
              <a:t>(5) </a:t>
            </a:r>
            <a:r>
              <a:rPr lang="en-US" sz="1600" dirty="0" smtClean="0"/>
              <a:t>how</a:t>
            </a:r>
            <a:r>
              <a:rPr lang="en-US" sz="1600" dirty="0" smtClean="0">
                <a:solidFill>
                  <a:schemeClr val="tx1"/>
                </a:solidFill>
              </a:rPr>
              <a:t> do you consider </a:t>
            </a:r>
            <a:r>
              <a:rPr lang="en-US" sz="1600" dirty="0" smtClean="0"/>
              <a:t>societal well-being </a:t>
            </a:r>
            <a:r>
              <a:rPr lang="en-US" sz="1600" dirty="0" smtClean="0">
                <a:solidFill>
                  <a:schemeClr val="tx1"/>
                </a:solidFill>
              </a:rPr>
              <a:t>and benefit as part of your strategy and daily operations?</a:t>
            </a:r>
          </a:p>
          <a:p>
            <a:pPr>
              <a:lnSpc>
                <a:spcPts val="1500"/>
              </a:lnSpc>
              <a:spcBef>
                <a:spcPct val="0"/>
              </a:spcBef>
              <a:buFont typeface="Arial" pitchFamily="34" charset="0"/>
              <a:buNone/>
            </a:pPr>
            <a:r>
              <a:rPr lang="en-US" sz="1600" dirty="0" smtClean="0">
                <a:solidFill>
                  <a:schemeClr val="tx1"/>
                </a:solidFill>
              </a:rPr>
              <a:t>(6) </a:t>
            </a:r>
            <a:r>
              <a:rPr lang="en-US" sz="1600" dirty="0" smtClean="0"/>
              <a:t>how</a:t>
            </a:r>
            <a:r>
              <a:rPr lang="en-US" sz="1600" dirty="0" smtClean="0">
                <a:solidFill>
                  <a:schemeClr val="tx1"/>
                </a:solidFill>
              </a:rPr>
              <a:t> do you actively support and strengthen your </a:t>
            </a:r>
            <a:r>
              <a:rPr lang="en-US" sz="1600" dirty="0" smtClean="0"/>
              <a:t>key </a:t>
            </a:r>
            <a:r>
              <a:rPr lang="en-US" sz="1600" dirty="0" smtClean="0">
                <a:solidFill>
                  <a:schemeClr val="tx1"/>
                </a:solidFill>
              </a:rPr>
              <a:t>communities?</a:t>
            </a:r>
            <a:endParaRPr lang="it-IT" sz="1600" dirty="0" smtClean="0">
              <a:solidFill>
                <a:schemeClr val="tx1"/>
              </a:solidFill>
            </a:endParaRPr>
          </a:p>
        </p:txBody>
      </p:sp>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25</a:t>
            </a:fld>
            <a:endParaRPr lang="it-IT" dirty="0"/>
          </a:p>
        </p:txBody>
      </p:sp>
      <p:sp>
        <p:nvSpPr>
          <p:cNvPr id="7" name="Segnaposto piè di pagina 6"/>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anim calcmode="lin" valueType="num">
                                      <p:cBhvr additive="base">
                                        <p:cTn id="7"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867">
                                            <p:txEl>
                                              <p:pRg st="4" end="4"/>
                                            </p:txEl>
                                          </p:spTgt>
                                        </p:tgtEl>
                                        <p:attrNameLst>
                                          <p:attrName>style.visibility</p:attrName>
                                        </p:attrNameLst>
                                      </p:cBhvr>
                                      <p:to>
                                        <p:strVal val="visible"/>
                                      </p:to>
                                    </p:set>
                                    <p:anim calcmode="lin" valueType="num">
                                      <p:cBhvr additive="base">
                                        <p:cTn id="11"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6867">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6867">
                                            <p:txEl>
                                              <p:pRg st="5" end="5"/>
                                            </p:txEl>
                                          </p:spTgt>
                                        </p:tgtEl>
                                        <p:attrNameLst>
                                          <p:attrName>style.visibility</p:attrName>
                                        </p:attrNameLst>
                                      </p:cBhvr>
                                      <p:to>
                                        <p:strVal val="visible"/>
                                      </p:to>
                                    </p:set>
                                    <p:anim calcmode="lin" valueType="num">
                                      <p:cBhvr additive="base">
                                        <p:cTn id="15" dur="500" fill="hold"/>
                                        <p:tgtEl>
                                          <p:spTgt spid="36867">
                                            <p:txEl>
                                              <p:pRg st="5" end="5"/>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6867">
                                            <p:txEl>
                                              <p:pRg st="5" end="5"/>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6867">
                                            <p:txEl>
                                              <p:pRg st="6" end="6"/>
                                            </p:txEl>
                                          </p:spTgt>
                                        </p:tgtEl>
                                        <p:attrNameLst>
                                          <p:attrName>style.visibility</p:attrName>
                                        </p:attrNameLst>
                                      </p:cBhvr>
                                      <p:to>
                                        <p:strVal val="visible"/>
                                      </p:to>
                                    </p:set>
                                    <p:anim calcmode="lin" valueType="num">
                                      <p:cBhvr additive="base">
                                        <p:cTn id="19" dur="500" fill="hold"/>
                                        <p:tgtEl>
                                          <p:spTgt spid="36867">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867">
                                            <p:txEl>
                                              <p:pRg st="7" end="7"/>
                                            </p:txEl>
                                          </p:spTgt>
                                        </p:tgtEl>
                                        <p:attrNameLst>
                                          <p:attrName>style.visibility</p:attrName>
                                        </p:attrNameLst>
                                      </p:cBhvr>
                                      <p:to>
                                        <p:strVal val="visible"/>
                                      </p:to>
                                    </p:set>
                                    <p:anim calcmode="lin" valueType="num">
                                      <p:cBhvr additive="base">
                                        <p:cTn id="23" dur="500" fill="hold"/>
                                        <p:tgtEl>
                                          <p:spTgt spid="36867">
                                            <p:txEl>
                                              <p:pRg st="7" end="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686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6867">
                                            <p:txEl>
                                              <p:pRg st="12" end="12"/>
                                            </p:txEl>
                                          </p:spTgt>
                                        </p:tgtEl>
                                        <p:attrNameLst>
                                          <p:attrName>style.visibility</p:attrName>
                                        </p:attrNameLst>
                                      </p:cBhvr>
                                      <p:to>
                                        <p:strVal val="visible"/>
                                      </p:to>
                                    </p:set>
                                    <p:anim calcmode="lin" valueType="num">
                                      <p:cBhvr additive="base">
                                        <p:cTn id="29" dur="500" fill="hold"/>
                                        <p:tgtEl>
                                          <p:spTgt spid="36867">
                                            <p:txEl>
                                              <p:pRg st="12" end="1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867">
                                            <p:txEl>
                                              <p:pRg st="12" end="12"/>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6867">
                                            <p:txEl>
                                              <p:pRg st="13" end="13"/>
                                            </p:txEl>
                                          </p:spTgt>
                                        </p:tgtEl>
                                        <p:attrNameLst>
                                          <p:attrName>style.visibility</p:attrName>
                                        </p:attrNameLst>
                                      </p:cBhvr>
                                      <p:to>
                                        <p:strVal val="visible"/>
                                      </p:to>
                                    </p:set>
                                    <p:anim calcmode="lin" valueType="num">
                                      <p:cBhvr additive="base">
                                        <p:cTn id="33" dur="500" fill="hold"/>
                                        <p:tgtEl>
                                          <p:spTgt spid="36867">
                                            <p:txEl>
                                              <p:pRg st="13" end="1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867">
                                            <p:txEl>
                                              <p:pRg st="13" end="13"/>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6867">
                                            <p:txEl>
                                              <p:pRg st="14" end="14"/>
                                            </p:txEl>
                                          </p:spTgt>
                                        </p:tgtEl>
                                        <p:attrNameLst>
                                          <p:attrName>style.visibility</p:attrName>
                                        </p:attrNameLst>
                                      </p:cBhvr>
                                      <p:to>
                                        <p:strVal val="visible"/>
                                      </p:to>
                                    </p:set>
                                    <p:anim calcmode="lin" valueType="num">
                                      <p:cBhvr additive="base">
                                        <p:cTn id="37" dur="500" fill="hold"/>
                                        <p:tgtEl>
                                          <p:spTgt spid="36867">
                                            <p:txEl>
                                              <p:pRg st="14" end="1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867">
                                            <p:txEl>
                                              <p:pRg st="14" end="14"/>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6867">
                                            <p:txEl>
                                              <p:pRg st="15" end="15"/>
                                            </p:txEl>
                                          </p:spTgt>
                                        </p:tgtEl>
                                        <p:attrNameLst>
                                          <p:attrName>style.visibility</p:attrName>
                                        </p:attrNameLst>
                                      </p:cBhvr>
                                      <p:to>
                                        <p:strVal val="visible"/>
                                      </p:to>
                                    </p:set>
                                    <p:anim calcmode="lin" valueType="num">
                                      <p:cBhvr additive="base">
                                        <p:cTn id="41" dur="500" fill="hold"/>
                                        <p:tgtEl>
                                          <p:spTgt spid="36867">
                                            <p:txEl>
                                              <p:pRg st="15" end="1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6867">
                                            <p:txEl>
                                              <p:pRg st="15" end="15"/>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6867">
                                            <p:txEl>
                                              <p:pRg st="16" end="16"/>
                                            </p:txEl>
                                          </p:spTgt>
                                        </p:tgtEl>
                                        <p:attrNameLst>
                                          <p:attrName>style.visibility</p:attrName>
                                        </p:attrNameLst>
                                      </p:cBhvr>
                                      <p:to>
                                        <p:strVal val="visible"/>
                                      </p:to>
                                    </p:set>
                                    <p:anim calcmode="lin" valueType="num">
                                      <p:cBhvr additive="base">
                                        <p:cTn id="45" dur="500" fill="hold"/>
                                        <p:tgtEl>
                                          <p:spTgt spid="36867">
                                            <p:txEl>
                                              <p:pRg st="16" end="1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6867">
                                            <p:txEl>
                                              <p:pRg st="16" end="16"/>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6867">
                                            <p:txEl>
                                              <p:pRg st="17" end="17"/>
                                            </p:txEl>
                                          </p:spTgt>
                                        </p:tgtEl>
                                        <p:attrNameLst>
                                          <p:attrName>style.visibility</p:attrName>
                                        </p:attrNameLst>
                                      </p:cBhvr>
                                      <p:to>
                                        <p:strVal val="visible"/>
                                      </p:to>
                                    </p:set>
                                    <p:anim calcmode="lin" valueType="num">
                                      <p:cBhvr additive="base">
                                        <p:cTn id="49" dur="500" fill="hold"/>
                                        <p:tgtEl>
                                          <p:spTgt spid="36867">
                                            <p:txEl>
                                              <p:pRg st="17" end="1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6867">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a:xfrm>
            <a:off x="457200" y="274638"/>
            <a:ext cx="8229600" cy="706437"/>
          </a:xfrm>
        </p:spPr>
        <p:txBody>
          <a:bodyPr/>
          <a:lstStyle/>
          <a:p>
            <a:r>
              <a:rPr lang="en-US" smtClean="0"/>
              <a:t>2 -Strategy</a:t>
            </a:r>
            <a:endParaRPr lang="it-IT" smtClean="0"/>
          </a:p>
        </p:txBody>
      </p:sp>
      <p:sp>
        <p:nvSpPr>
          <p:cNvPr id="3" name="Segnaposto contenuto 2"/>
          <p:cNvSpPr>
            <a:spLocks noGrp="1"/>
          </p:cNvSpPr>
          <p:nvPr>
            <p:ph idx="1"/>
          </p:nvPr>
        </p:nvSpPr>
        <p:spPr>
          <a:xfrm>
            <a:off x="457200" y="1052513"/>
            <a:ext cx="8229600" cy="5256212"/>
          </a:xfrm>
        </p:spPr>
        <p:txBody>
          <a:bodyPr rtlCol="0">
            <a:normAutofit fontScale="55000" lnSpcReduction="20000"/>
          </a:bodyPr>
          <a:lstStyle/>
          <a:p>
            <a:pPr fontAlgn="auto">
              <a:spcAft>
                <a:spcPts val="0"/>
              </a:spcAft>
              <a:defRPr/>
            </a:pPr>
            <a:endParaRPr lang="en-US" dirty="0" smtClean="0"/>
          </a:p>
          <a:p>
            <a:pPr fontAlgn="auto">
              <a:spcAft>
                <a:spcPts val="0"/>
              </a:spcAft>
              <a:buFont typeface="Arial" pitchFamily="34" charset="0"/>
              <a:buNone/>
              <a:defRPr/>
            </a:pPr>
            <a:r>
              <a:rPr lang="en-US" sz="3300" dirty="0" smtClean="0"/>
              <a:t>2.1 Strategy Development: </a:t>
            </a:r>
            <a:r>
              <a:rPr lang="en-US" sz="3300" dirty="0" smtClean="0">
                <a:solidFill>
                  <a:srgbClr val="FF0000"/>
                </a:solidFill>
              </a:rPr>
              <a:t>How do you develop your strategy?</a:t>
            </a:r>
          </a:p>
          <a:p>
            <a:pPr fontAlgn="auto">
              <a:spcAft>
                <a:spcPts val="0"/>
              </a:spcAft>
              <a:buFont typeface="Arial" pitchFamily="34" charset="0"/>
              <a:buNone/>
              <a:defRPr/>
            </a:pPr>
            <a:r>
              <a:rPr lang="en-US" sz="2500" dirty="0" smtClean="0">
                <a:solidFill>
                  <a:schemeClr val="tx1"/>
                </a:solidFill>
              </a:rPr>
              <a:t>(1) </a:t>
            </a:r>
            <a:r>
              <a:rPr lang="en-US" sz="2500" dirty="0" smtClean="0"/>
              <a:t>how</a:t>
            </a:r>
            <a:r>
              <a:rPr lang="en-US" sz="2500" dirty="0" smtClean="0">
                <a:solidFill>
                  <a:schemeClr val="tx1"/>
                </a:solidFill>
              </a:rPr>
              <a:t> do you conduct your strategic planning?</a:t>
            </a:r>
          </a:p>
          <a:p>
            <a:pPr fontAlgn="auto">
              <a:spcAft>
                <a:spcPts val="0"/>
              </a:spcAft>
              <a:buFont typeface="Arial" pitchFamily="34" charset="0"/>
              <a:buNone/>
              <a:defRPr/>
            </a:pPr>
            <a:r>
              <a:rPr lang="en-US" sz="2500" dirty="0" smtClean="0">
                <a:solidFill>
                  <a:schemeClr val="tx1"/>
                </a:solidFill>
              </a:rPr>
              <a:t>(2) </a:t>
            </a:r>
            <a:r>
              <a:rPr lang="en-US" sz="2500" dirty="0" smtClean="0"/>
              <a:t>how</a:t>
            </a:r>
            <a:r>
              <a:rPr lang="en-US" sz="2500" dirty="0" smtClean="0">
                <a:solidFill>
                  <a:schemeClr val="tx1"/>
                </a:solidFill>
              </a:rPr>
              <a:t> does your strategy development process stimulate and incorporate </a:t>
            </a:r>
            <a:r>
              <a:rPr lang="en-US" sz="2500" dirty="0" smtClean="0"/>
              <a:t>innovation</a:t>
            </a:r>
            <a:r>
              <a:rPr lang="en-US" sz="2500" dirty="0" smtClean="0">
                <a:solidFill>
                  <a:schemeClr val="tx1"/>
                </a:solidFill>
              </a:rPr>
              <a:t>?</a:t>
            </a:r>
          </a:p>
          <a:p>
            <a:pPr fontAlgn="auto">
              <a:spcAft>
                <a:spcPts val="0"/>
              </a:spcAft>
              <a:buFont typeface="Arial" pitchFamily="34" charset="0"/>
              <a:buNone/>
              <a:defRPr/>
            </a:pPr>
            <a:r>
              <a:rPr lang="en-US" sz="2500" dirty="0" smtClean="0">
                <a:solidFill>
                  <a:schemeClr val="tx1"/>
                </a:solidFill>
              </a:rPr>
              <a:t>(3) </a:t>
            </a:r>
            <a:r>
              <a:rPr lang="en-US" sz="2500" dirty="0" smtClean="0"/>
              <a:t>how</a:t>
            </a:r>
            <a:r>
              <a:rPr lang="en-US" sz="2500" dirty="0" smtClean="0">
                <a:solidFill>
                  <a:schemeClr val="tx1"/>
                </a:solidFill>
              </a:rPr>
              <a:t> do you collect and analyze relevant data and develop information for your strategic planning </a:t>
            </a:r>
            <a:r>
              <a:rPr lang="en-US" sz="2500" dirty="0" smtClean="0"/>
              <a:t>process</a:t>
            </a:r>
            <a:r>
              <a:rPr lang="en-US" sz="2500" dirty="0" smtClean="0">
                <a:solidFill>
                  <a:schemeClr val="tx1"/>
                </a:solidFill>
              </a:rPr>
              <a:t>?</a:t>
            </a:r>
          </a:p>
          <a:p>
            <a:pPr fontAlgn="auto">
              <a:spcAft>
                <a:spcPts val="0"/>
              </a:spcAft>
              <a:buFont typeface="Arial" pitchFamily="34" charset="0"/>
              <a:buNone/>
              <a:defRPr/>
            </a:pPr>
            <a:r>
              <a:rPr lang="en-US" sz="2500" dirty="0" smtClean="0">
                <a:solidFill>
                  <a:schemeClr val="tx1"/>
                </a:solidFill>
              </a:rPr>
              <a:t>(4) What are your </a:t>
            </a:r>
            <a:r>
              <a:rPr lang="en-US" sz="2500" dirty="0" smtClean="0"/>
              <a:t>key work systems</a:t>
            </a:r>
            <a:r>
              <a:rPr lang="en-US" sz="2500" dirty="0" smtClean="0">
                <a:solidFill>
                  <a:schemeClr val="tx1"/>
                </a:solidFill>
              </a:rPr>
              <a:t>?</a:t>
            </a:r>
          </a:p>
          <a:p>
            <a:pPr fontAlgn="auto">
              <a:spcAft>
                <a:spcPts val="0"/>
              </a:spcAft>
              <a:buFont typeface="Arial" pitchFamily="34" charset="0"/>
              <a:buNone/>
              <a:defRPr/>
            </a:pPr>
            <a:r>
              <a:rPr lang="en-US" sz="2500" dirty="0" smtClean="0">
                <a:solidFill>
                  <a:schemeClr val="tx1"/>
                </a:solidFill>
              </a:rPr>
              <a:t>(5) What are your organization’s </a:t>
            </a:r>
            <a:r>
              <a:rPr lang="en-US" sz="2500" dirty="0" smtClean="0"/>
              <a:t>key strategic objectives </a:t>
            </a:r>
            <a:r>
              <a:rPr lang="en-US" sz="2500" dirty="0" smtClean="0">
                <a:solidFill>
                  <a:schemeClr val="tx1"/>
                </a:solidFill>
              </a:rPr>
              <a:t>and timetable for achieving them?</a:t>
            </a:r>
          </a:p>
          <a:p>
            <a:pPr fontAlgn="auto">
              <a:spcAft>
                <a:spcPts val="0"/>
              </a:spcAft>
              <a:buFont typeface="Arial" pitchFamily="34" charset="0"/>
              <a:buNone/>
              <a:defRPr/>
            </a:pPr>
            <a:r>
              <a:rPr lang="en-US" sz="2500" dirty="0" smtClean="0">
                <a:solidFill>
                  <a:schemeClr val="tx1"/>
                </a:solidFill>
              </a:rPr>
              <a:t>(6) </a:t>
            </a:r>
            <a:r>
              <a:rPr lang="en-US" sz="2500" dirty="0" smtClean="0"/>
              <a:t>how</a:t>
            </a:r>
            <a:r>
              <a:rPr lang="en-US" sz="2500" dirty="0" smtClean="0">
                <a:solidFill>
                  <a:schemeClr val="tx1"/>
                </a:solidFill>
              </a:rPr>
              <a:t> do your </a:t>
            </a:r>
            <a:r>
              <a:rPr lang="en-US" sz="2500" dirty="0" smtClean="0"/>
              <a:t>strategic objectives </a:t>
            </a:r>
            <a:r>
              <a:rPr lang="en-US" sz="2500" dirty="0" smtClean="0">
                <a:solidFill>
                  <a:schemeClr val="tx1"/>
                </a:solidFill>
              </a:rPr>
              <a:t>achieve appropriate balance among varying and potentially competing organizational needs?</a:t>
            </a:r>
          </a:p>
          <a:p>
            <a:pPr fontAlgn="auto">
              <a:spcAft>
                <a:spcPts val="0"/>
              </a:spcAft>
              <a:buFont typeface="Arial" pitchFamily="34" charset="0"/>
              <a:buNone/>
              <a:defRPr/>
            </a:pPr>
            <a:endParaRPr lang="en-US" sz="2500" dirty="0" smtClean="0">
              <a:solidFill>
                <a:schemeClr val="tx1"/>
              </a:solidFill>
            </a:endParaRPr>
          </a:p>
          <a:p>
            <a:pPr fontAlgn="auto">
              <a:spcAft>
                <a:spcPts val="0"/>
              </a:spcAft>
              <a:buFont typeface="Arial" pitchFamily="34" charset="0"/>
              <a:buNone/>
              <a:defRPr/>
            </a:pPr>
            <a:r>
              <a:rPr lang="en-US" sz="3300" dirty="0" smtClean="0"/>
              <a:t>2.2 Strategy Implementation: </a:t>
            </a:r>
            <a:r>
              <a:rPr lang="en-US" sz="3300" dirty="0" smtClean="0">
                <a:solidFill>
                  <a:srgbClr val="FF0000"/>
                </a:solidFill>
              </a:rPr>
              <a:t>How do you implement your strategy?</a:t>
            </a:r>
          </a:p>
          <a:p>
            <a:pPr fontAlgn="auto">
              <a:spcAft>
                <a:spcPts val="0"/>
              </a:spcAft>
              <a:buFont typeface="Arial" pitchFamily="34" charset="0"/>
              <a:buNone/>
              <a:defRPr/>
            </a:pPr>
            <a:r>
              <a:rPr lang="en-US" sz="2500" dirty="0" smtClean="0">
                <a:solidFill>
                  <a:schemeClr val="tx1"/>
                </a:solidFill>
              </a:rPr>
              <a:t>(1) What are your </a:t>
            </a:r>
            <a:r>
              <a:rPr lang="en-US" sz="2500" dirty="0" smtClean="0"/>
              <a:t>key</a:t>
            </a:r>
            <a:r>
              <a:rPr lang="en-US" sz="2500" dirty="0" smtClean="0">
                <a:solidFill>
                  <a:schemeClr val="tx1"/>
                </a:solidFill>
              </a:rPr>
              <a:t> short- and longer-term </a:t>
            </a:r>
            <a:r>
              <a:rPr lang="en-US" sz="2500" dirty="0" smtClean="0"/>
              <a:t>action plans</a:t>
            </a:r>
            <a:r>
              <a:rPr lang="en-US" sz="2500" dirty="0" smtClean="0">
                <a:solidFill>
                  <a:schemeClr val="tx1"/>
                </a:solidFill>
              </a:rPr>
              <a:t>?</a:t>
            </a:r>
          </a:p>
          <a:p>
            <a:pPr fontAlgn="auto">
              <a:spcAft>
                <a:spcPts val="0"/>
              </a:spcAft>
              <a:buFont typeface="Arial" pitchFamily="34" charset="0"/>
              <a:buNone/>
              <a:defRPr/>
            </a:pPr>
            <a:r>
              <a:rPr lang="en-US" sz="2500" dirty="0" smtClean="0">
                <a:solidFill>
                  <a:schemeClr val="tx1"/>
                </a:solidFill>
              </a:rPr>
              <a:t>(2) </a:t>
            </a:r>
            <a:r>
              <a:rPr lang="en-US" sz="2500" dirty="0" smtClean="0"/>
              <a:t>how</a:t>
            </a:r>
            <a:r>
              <a:rPr lang="en-US" sz="2500" dirty="0" smtClean="0">
                <a:solidFill>
                  <a:schemeClr val="tx1"/>
                </a:solidFill>
              </a:rPr>
              <a:t> do you deploy your </a:t>
            </a:r>
            <a:r>
              <a:rPr lang="en-US" sz="2500" dirty="0" smtClean="0"/>
              <a:t>action plans</a:t>
            </a:r>
            <a:r>
              <a:rPr lang="en-US" sz="2500" dirty="0" smtClean="0">
                <a:solidFill>
                  <a:schemeClr val="tx1"/>
                </a:solidFill>
              </a:rPr>
              <a:t>?</a:t>
            </a:r>
          </a:p>
          <a:p>
            <a:pPr fontAlgn="auto">
              <a:spcAft>
                <a:spcPts val="0"/>
              </a:spcAft>
              <a:buFont typeface="Arial" pitchFamily="34" charset="0"/>
              <a:buNone/>
              <a:defRPr/>
            </a:pPr>
            <a:r>
              <a:rPr lang="en-US" sz="2500" dirty="0" smtClean="0">
                <a:solidFill>
                  <a:schemeClr val="tx1"/>
                </a:solidFill>
              </a:rPr>
              <a:t>(3) </a:t>
            </a:r>
            <a:r>
              <a:rPr lang="en-US" sz="2500" dirty="0" smtClean="0"/>
              <a:t>how</a:t>
            </a:r>
            <a:r>
              <a:rPr lang="en-US" sz="2500" dirty="0" smtClean="0">
                <a:solidFill>
                  <a:schemeClr val="tx1"/>
                </a:solidFill>
              </a:rPr>
              <a:t> do you ensure that financial and other resources are available to support the achievement of your </a:t>
            </a:r>
            <a:r>
              <a:rPr lang="en-US" sz="2500" dirty="0" smtClean="0"/>
              <a:t>action plans </a:t>
            </a:r>
            <a:r>
              <a:rPr lang="en-US" sz="2500" dirty="0" smtClean="0">
                <a:solidFill>
                  <a:schemeClr val="tx1"/>
                </a:solidFill>
              </a:rPr>
              <a:t>while you meet current obligations?</a:t>
            </a:r>
          </a:p>
          <a:p>
            <a:pPr fontAlgn="auto">
              <a:spcAft>
                <a:spcPts val="0"/>
              </a:spcAft>
              <a:buFont typeface="Arial" pitchFamily="34" charset="0"/>
              <a:buNone/>
              <a:defRPr/>
            </a:pPr>
            <a:r>
              <a:rPr lang="en-US" sz="2500" dirty="0" smtClean="0">
                <a:solidFill>
                  <a:schemeClr val="tx1"/>
                </a:solidFill>
              </a:rPr>
              <a:t>(4) What are your </a:t>
            </a:r>
            <a:r>
              <a:rPr lang="en-US" sz="2500" dirty="0" smtClean="0"/>
              <a:t>key workforce plans </a:t>
            </a:r>
            <a:r>
              <a:rPr lang="en-US" sz="2500" dirty="0" smtClean="0">
                <a:solidFill>
                  <a:schemeClr val="tx1"/>
                </a:solidFill>
              </a:rPr>
              <a:t>to support your short- and longer-term strategic objectives and </a:t>
            </a:r>
            <a:r>
              <a:rPr lang="en-US" sz="2500" dirty="0" smtClean="0"/>
              <a:t>action plans</a:t>
            </a:r>
            <a:r>
              <a:rPr lang="en-US" sz="2500" dirty="0" smtClean="0">
                <a:solidFill>
                  <a:schemeClr val="tx1"/>
                </a:solidFill>
              </a:rPr>
              <a:t>?</a:t>
            </a:r>
          </a:p>
          <a:p>
            <a:pPr fontAlgn="auto">
              <a:spcAft>
                <a:spcPts val="0"/>
              </a:spcAft>
              <a:buFont typeface="Arial" pitchFamily="34" charset="0"/>
              <a:buNone/>
              <a:defRPr/>
            </a:pPr>
            <a:r>
              <a:rPr lang="en-US" sz="2500" dirty="0" smtClean="0">
                <a:solidFill>
                  <a:schemeClr val="tx1"/>
                </a:solidFill>
              </a:rPr>
              <a:t>(5) What </a:t>
            </a:r>
            <a:r>
              <a:rPr lang="en-US" sz="2500" dirty="0" smtClean="0"/>
              <a:t>key performance measures or indicators </a:t>
            </a:r>
            <a:r>
              <a:rPr lang="en-US" sz="2500" dirty="0" smtClean="0">
                <a:solidFill>
                  <a:schemeClr val="tx1"/>
                </a:solidFill>
              </a:rPr>
              <a:t>do you use to track the achievement and effectiveness of your </a:t>
            </a:r>
            <a:r>
              <a:rPr lang="en-US" sz="2500" dirty="0" smtClean="0"/>
              <a:t>action plans</a:t>
            </a:r>
            <a:r>
              <a:rPr lang="en-US" sz="2500" dirty="0" smtClean="0">
                <a:solidFill>
                  <a:schemeClr val="tx1"/>
                </a:solidFill>
              </a:rPr>
              <a:t>?</a:t>
            </a:r>
          </a:p>
          <a:p>
            <a:pPr fontAlgn="auto">
              <a:spcAft>
                <a:spcPts val="0"/>
              </a:spcAft>
              <a:buFont typeface="Arial" pitchFamily="34" charset="0"/>
              <a:buNone/>
              <a:defRPr/>
            </a:pPr>
            <a:r>
              <a:rPr lang="en-US" sz="2500" dirty="0" smtClean="0">
                <a:solidFill>
                  <a:schemeClr val="tx1"/>
                </a:solidFill>
              </a:rPr>
              <a:t>(6) For these </a:t>
            </a:r>
            <a:r>
              <a:rPr lang="en-US" sz="2500" dirty="0" smtClean="0"/>
              <a:t>key performance measures or indicators</a:t>
            </a:r>
            <a:r>
              <a:rPr lang="en-US" sz="2500" dirty="0" smtClean="0">
                <a:solidFill>
                  <a:schemeClr val="tx1"/>
                </a:solidFill>
              </a:rPr>
              <a:t>, what are your </a:t>
            </a:r>
            <a:r>
              <a:rPr lang="en-US" sz="2500" dirty="0" smtClean="0"/>
              <a:t>performance projections</a:t>
            </a:r>
            <a:r>
              <a:rPr lang="en-US" sz="2500" dirty="0" smtClean="0">
                <a:solidFill>
                  <a:schemeClr val="tx1"/>
                </a:solidFill>
              </a:rPr>
              <a:t> for your short- and longer-term planning horizons?</a:t>
            </a:r>
          </a:p>
          <a:p>
            <a:pPr fontAlgn="auto">
              <a:spcAft>
                <a:spcPts val="0"/>
              </a:spcAft>
              <a:buFont typeface="Arial" pitchFamily="34" charset="0"/>
              <a:buNone/>
              <a:defRPr/>
            </a:pPr>
            <a:r>
              <a:rPr lang="en-US" sz="2500" dirty="0" smtClean="0">
                <a:solidFill>
                  <a:schemeClr val="tx1"/>
                </a:solidFill>
              </a:rPr>
              <a:t>(7) </a:t>
            </a:r>
            <a:r>
              <a:rPr lang="en-US" sz="2500" dirty="0" smtClean="0"/>
              <a:t>how</a:t>
            </a:r>
            <a:r>
              <a:rPr lang="en-US" sz="2500" dirty="0" smtClean="0">
                <a:solidFill>
                  <a:schemeClr val="tx1"/>
                </a:solidFill>
              </a:rPr>
              <a:t> do you establish and implement modified </a:t>
            </a:r>
            <a:r>
              <a:rPr lang="en-US" sz="2500" dirty="0" smtClean="0"/>
              <a:t>action plans </a:t>
            </a:r>
            <a:r>
              <a:rPr lang="en-US" sz="2500" dirty="0" smtClean="0">
                <a:solidFill>
                  <a:schemeClr val="tx1"/>
                </a:solidFill>
              </a:rPr>
              <a:t>if circumstances require a shift in plans and rapid execution of new plans?</a:t>
            </a:r>
            <a:endParaRPr lang="it-IT" sz="2500" dirty="0" smtClean="0">
              <a:solidFill>
                <a:schemeClr val="tx1"/>
              </a:solidFill>
            </a:endParaRPr>
          </a:p>
        </p:txBody>
      </p:sp>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26</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 calcmode="lin" valueType="num">
                                      <p:cBhvr additive="base">
                                        <p:cTn id="45"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13" end="13"/>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anim calcmode="lin" valueType="num">
                                      <p:cBhvr additive="base">
                                        <p:cTn id="53" dur="500" fill="hold"/>
                                        <p:tgtEl>
                                          <p:spTgt spid="3">
                                            <p:txEl>
                                              <p:pRg st="15" end="15"/>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15" end="15"/>
                                            </p:txEl>
                                          </p:spTgt>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 calcmode="lin" valueType="num">
                                      <p:cBhvr additive="base">
                                        <p:cTn id="57" dur="500" fill="hold"/>
                                        <p:tgtEl>
                                          <p:spTgt spid="3">
                                            <p:txEl>
                                              <p:pRg st="16" end="16"/>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title"/>
          </p:nvPr>
        </p:nvSpPr>
        <p:spPr>
          <a:xfrm>
            <a:off x="457200" y="274638"/>
            <a:ext cx="8229600" cy="706437"/>
          </a:xfrm>
        </p:spPr>
        <p:txBody>
          <a:bodyPr/>
          <a:lstStyle/>
          <a:p>
            <a:r>
              <a:rPr lang="en-US" smtClean="0"/>
              <a:t>3-Customers</a:t>
            </a:r>
            <a:endParaRPr lang="it-IT" smtClean="0"/>
          </a:p>
        </p:txBody>
      </p:sp>
      <p:sp>
        <p:nvSpPr>
          <p:cNvPr id="3" name="Segnaposto contenuto 2"/>
          <p:cNvSpPr>
            <a:spLocks noGrp="1"/>
          </p:cNvSpPr>
          <p:nvPr>
            <p:ph idx="1"/>
          </p:nvPr>
        </p:nvSpPr>
        <p:spPr>
          <a:xfrm>
            <a:off x="323850" y="1196975"/>
            <a:ext cx="8569325" cy="5111750"/>
          </a:xfrm>
        </p:spPr>
        <p:txBody>
          <a:bodyPr rtlCol="0">
            <a:normAutofit fontScale="92500" lnSpcReduction="10000"/>
          </a:bodyPr>
          <a:lstStyle/>
          <a:p>
            <a:pPr fontAlgn="auto">
              <a:spcAft>
                <a:spcPts val="0"/>
              </a:spcAft>
              <a:buFont typeface="Arial" pitchFamily="34" charset="0"/>
              <a:buNone/>
              <a:defRPr/>
            </a:pPr>
            <a:r>
              <a:rPr lang="en-US" dirty="0" smtClean="0"/>
              <a:t>3.1 Voice of the Customer: </a:t>
            </a:r>
            <a:r>
              <a:rPr lang="en-US" i="1" dirty="0" smtClean="0">
                <a:solidFill>
                  <a:srgbClr val="FF0000"/>
                </a:solidFill>
              </a:rPr>
              <a:t>HOW do you obtain information from your customers?</a:t>
            </a:r>
          </a:p>
          <a:p>
            <a:pPr fontAlgn="auto">
              <a:spcAft>
                <a:spcPts val="0"/>
              </a:spcAft>
              <a:buFont typeface="Arial" pitchFamily="34" charset="0"/>
              <a:buNone/>
              <a:defRPr/>
            </a:pPr>
            <a:r>
              <a:rPr lang="en-US" sz="2100" dirty="0" smtClean="0">
                <a:solidFill>
                  <a:schemeClr val="tx1"/>
                </a:solidFill>
              </a:rPr>
              <a:t>(1) how do you listen to, interact with, and observe customers* to obtain actionable information?</a:t>
            </a:r>
          </a:p>
          <a:p>
            <a:pPr fontAlgn="auto">
              <a:spcAft>
                <a:spcPts val="0"/>
              </a:spcAft>
              <a:buFont typeface="Arial" pitchFamily="34" charset="0"/>
              <a:buNone/>
              <a:defRPr/>
            </a:pPr>
            <a:r>
              <a:rPr lang="en-US" sz="2100" dirty="0" smtClean="0">
                <a:solidFill>
                  <a:schemeClr val="tx1"/>
                </a:solidFill>
              </a:rPr>
              <a:t>(2) how do you listen to potential customers to obtain actionable information?</a:t>
            </a:r>
          </a:p>
          <a:p>
            <a:pPr fontAlgn="auto">
              <a:spcAft>
                <a:spcPts val="0"/>
              </a:spcAft>
              <a:buFont typeface="Arial" pitchFamily="34" charset="0"/>
              <a:buNone/>
              <a:defRPr/>
            </a:pPr>
            <a:r>
              <a:rPr lang="en-US" sz="2100" dirty="0" smtClean="0">
                <a:solidFill>
                  <a:schemeClr val="tx1"/>
                </a:solidFill>
              </a:rPr>
              <a:t>(3) how do you determine customer satisfaction, dissatisfaction, and engagement?</a:t>
            </a:r>
          </a:p>
          <a:p>
            <a:pPr fontAlgn="auto">
              <a:spcAft>
                <a:spcPts val="0"/>
              </a:spcAft>
              <a:buFont typeface="Arial" pitchFamily="34" charset="0"/>
              <a:buNone/>
              <a:defRPr/>
            </a:pPr>
            <a:r>
              <a:rPr lang="en-US" sz="2100" dirty="0" smtClean="0">
                <a:solidFill>
                  <a:schemeClr val="tx1"/>
                </a:solidFill>
              </a:rPr>
              <a:t>(4) how do you obtain information on customers’ satisfaction with your organization relative to other organizations?</a:t>
            </a:r>
            <a:endParaRPr lang="en-US" dirty="0" smtClean="0">
              <a:solidFill>
                <a:schemeClr val="tx1"/>
              </a:solidFill>
            </a:endParaRPr>
          </a:p>
          <a:p>
            <a:pPr fontAlgn="auto">
              <a:spcAft>
                <a:spcPts val="0"/>
              </a:spcAft>
              <a:buFont typeface="Arial" pitchFamily="34" charset="0"/>
              <a:buNone/>
              <a:defRPr/>
            </a:pPr>
            <a:r>
              <a:rPr lang="en-US" dirty="0" smtClean="0"/>
              <a:t>3.2 Customer Engagement: </a:t>
            </a:r>
            <a:r>
              <a:rPr lang="en-US" sz="2200" i="1" dirty="0" smtClean="0">
                <a:solidFill>
                  <a:srgbClr val="FF0000"/>
                </a:solidFill>
              </a:rPr>
              <a:t>HOW do you engage customers by serving their needs and building relationships?</a:t>
            </a:r>
          </a:p>
          <a:p>
            <a:pPr fontAlgn="auto">
              <a:spcAft>
                <a:spcPts val="0"/>
              </a:spcAft>
              <a:buFont typeface="Arial" pitchFamily="34" charset="0"/>
              <a:buNone/>
              <a:defRPr/>
            </a:pPr>
            <a:r>
              <a:rPr lang="en-US" sz="2100" dirty="0" smtClean="0">
                <a:solidFill>
                  <a:schemeClr val="tx1"/>
                </a:solidFill>
              </a:rPr>
              <a:t>(1) how do you determine product offerings?</a:t>
            </a:r>
          </a:p>
          <a:p>
            <a:pPr fontAlgn="auto">
              <a:spcAft>
                <a:spcPts val="0"/>
              </a:spcAft>
              <a:buFont typeface="Arial" pitchFamily="34" charset="0"/>
              <a:buNone/>
              <a:defRPr/>
            </a:pPr>
            <a:r>
              <a:rPr lang="en-US" sz="2100" dirty="0" smtClean="0">
                <a:solidFill>
                  <a:schemeClr val="tx1"/>
                </a:solidFill>
              </a:rPr>
              <a:t>(2) how do you enable customers to seek information and support?</a:t>
            </a:r>
          </a:p>
          <a:p>
            <a:pPr fontAlgn="auto">
              <a:spcAft>
                <a:spcPts val="0"/>
              </a:spcAft>
              <a:buFont typeface="Arial" pitchFamily="34" charset="0"/>
              <a:buNone/>
              <a:defRPr/>
            </a:pPr>
            <a:r>
              <a:rPr lang="en-US" sz="2100" dirty="0" smtClean="0">
                <a:solidFill>
                  <a:schemeClr val="tx1"/>
                </a:solidFill>
              </a:rPr>
              <a:t>(3) how do you determine your customer groups and market segments?</a:t>
            </a:r>
          </a:p>
          <a:p>
            <a:pPr fontAlgn="auto">
              <a:spcAft>
                <a:spcPts val="0"/>
              </a:spcAft>
              <a:buFont typeface="Arial" pitchFamily="34" charset="0"/>
              <a:buNone/>
              <a:defRPr/>
            </a:pPr>
            <a:r>
              <a:rPr lang="en-US" sz="2100" dirty="0" smtClean="0">
                <a:solidFill>
                  <a:schemeClr val="tx1"/>
                </a:solidFill>
              </a:rPr>
              <a:t>(4) how do you build and manage customer relationships?</a:t>
            </a:r>
          </a:p>
          <a:p>
            <a:pPr fontAlgn="auto">
              <a:spcAft>
                <a:spcPts val="0"/>
              </a:spcAft>
              <a:buFont typeface="Arial" pitchFamily="34" charset="0"/>
              <a:buNone/>
              <a:defRPr/>
            </a:pPr>
            <a:r>
              <a:rPr lang="en-US" sz="2100" dirty="0" smtClean="0">
                <a:solidFill>
                  <a:schemeClr val="tx1"/>
                </a:solidFill>
              </a:rPr>
              <a:t>(5) how do you manage customer complaints?</a:t>
            </a:r>
            <a:endParaRPr lang="it-IT" sz="2100" dirty="0" smtClean="0">
              <a:solidFill>
                <a:schemeClr val="tx1"/>
              </a:solidFill>
            </a:endParaRPr>
          </a:p>
        </p:txBody>
      </p:sp>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27</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p:nvPr>
        </p:nvSpPr>
        <p:spPr>
          <a:xfrm>
            <a:off x="457200" y="274638"/>
            <a:ext cx="8229600" cy="706437"/>
          </a:xfrm>
        </p:spPr>
        <p:txBody>
          <a:bodyPr/>
          <a:lstStyle/>
          <a:p>
            <a:r>
              <a:rPr lang="en-US" sz="2400" smtClean="0"/>
              <a:t>4-Measurement, Analysis, and Knowledge Management</a:t>
            </a:r>
            <a:endParaRPr lang="it-IT" smtClean="0"/>
          </a:p>
        </p:txBody>
      </p:sp>
      <p:sp>
        <p:nvSpPr>
          <p:cNvPr id="3" name="Segnaposto contenuto 2"/>
          <p:cNvSpPr>
            <a:spLocks noGrp="1"/>
          </p:cNvSpPr>
          <p:nvPr>
            <p:ph idx="1"/>
          </p:nvPr>
        </p:nvSpPr>
        <p:spPr>
          <a:xfrm>
            <a:off x="457200" y="1052513"/>
            <a:ext cx="8229600" cy="5256212"/>
          </a:xfrm>
        </p:spPr>
        <p:txBody>
          <a:bodyPr rtlCol="0">
            <a:normAutofit fontScale="55000" lnSpcReduction="20000"/>
          </a:bodyPr>
          <a:lstStyle/>
          <a:p>
            <a:pPr fontAlgn="auto">
              <a:spcAft>
                <a:spcPts val="0"/>
              </a:spcAft>
              <a:buFont typeface="Arial" pitchFamily="34" charset="0"/>
              <a:buNone/>
              <a:defRPr/>
            </a:pPr>
            <a:r>
              <a:rPr lang="en-US" sz="2900" dirty="0" smtClean="0"/>
              <a:t>4.1 Measurement, Analysis, and Improvement of Organizational Performance: </a:t>
            </a:r>
            <a:r>
              <a:rPr lang="en-US" sz="2900" i="1" dirty="0" smtClean="0">
                <a:solidFill>
                  <a:srgbClr val="FF0000"/>
                </a:solidFill>
              </a:rPr>
              <a:t>How do you measure, analyze, and then improve organizational performance?</a:t>
            </a:r>
          </a:p>
          <a:p>
            <a:pPr fontAlgn="auto">
              <a:spcAft>
                <a:spcPts val="0"/>
              </a:spcAft>
              <a:buFont typeface="Arial" pitchFamily="34" charset="0"/>
              <a:buNone/>
              <a:defRPr/>
            </a:pPr>
            <a:r>
              <a:rPr lang="en-US" dirty="0" smtClean="0">
                <a:solidFill>
                  <a:schemeClr val="tx1"/>
                </a:solidFill>
              </a:rPr>
              <a:t>(1) how do you use data and information to track daily operations and overall organizational performance?</a:t>
            </a:r>
          </a:p>
          <a:p>
            <a:pPr fontAlgn="auto">
              <a:spcAft>
                <a:spcPts val="0"/>
              </a:spcAft>
              <a:buFont typeface="Arial" pitchFamily="34" charset="0"/>
              <a:buNone/>
              <a:defRPr/>
            </a:pPr>
            <a:r>
              <a:rPr lang="en-US" dirty="0" smtClean="0">
                <a:solidFill>
                  <a:schemeClr val="tx1"/>
                </a:solidFill>
              </a:rPr>
              <a:t>(2) how do you select and effectively use comparative data and information?</a:t>
            </a:r>
          </a:p>
          <a:p>
            <a:pPr fontAlgn="auto">
              <a:spcAft>
                <a:spcPts val="0"/>
              </a:spcAft>
              <a:buFont typeface="Arial" pitchFamily="34" charset="0"/>
              <a:buNone/>
              <a:defRPr/>
            </a:pPr>
            <a:r>
              <a:rPr lang="en-US" dirty="0" smtClean="0">
                <a:solidFill>
                  <a:schemeClr val="tx1"/>
                </a:solidFill>
              </a:rPr>
              <a:t>(3) how do you use voice-of-the-customer and market data and information?</a:t>
            </a:r>
          </a:p>
          <a:p>
            <a:pPr fontAlgn="auto">
              <a:spcAft>
                <a:spcPts val="0"/>
              </a:spcAft>
              <a:buFont typeface="Arial" pitchFamily="34" charset="0"/>
              <a:buNone/>
              <a:defRPr/>
            </a:pPr>
            <a:r>
              <a:rPr lang="en-US" dirty="0" smtClean="0">
                <a:solidFill>
                  <a:schemeClr val="tx1"/>
                </a:solidFill>
              </a:rPr>
              <a:t>(4) how do you ensure that your performance measurement system can respond to rapid or unexpected organizational or external changes?</a:t>
            </a:r>
          </a:p>
          <a:p>
            <a:pPr fontAlgn="auto">
              <a:spcAft>
                <a:spcPts val="0"/>
              </a:spcAft>
              <a:buFont typeface="Arial" pitchFamily="34" charset="0"/>
              <a:buNone/>
              <a:defRPr/>
            </a:pPr>
            <a:r>
              <a:rPr lang="en-US" dirty="0" smtClean="0">
                <a:solidFill>
                  <a:schemeClr val="tx1"/>
                </a:solidFill>
              </a:rPr>
              <a:t>(5) how do you review your organization’s performance and capabilities?</a:t>
            </a:r>
          </a:p>
          <a:p>
            <a:pPr fontAlgn="auto">
              <a:spcAft>
                <a:spcPts val="0"/>
              </a:spcAft>
              <a:buFont typeface="Arial" pitchFamily="34" charset="0"/>
              <a:buNone/>
              <a:defRPr/>
            </a:pPr>
            <a:r>
              <a:rPr lang="en-US" dirty="0" smtClean="0">
                <a:solidFill>
                  <a:schemeClr val="tx1"/>
                </a:solidFill>
              </a:rPr>
              <a:t>(6) how do you share best practices in your organization?</a:t>
            </a:r>
          </a:p>
          <a:p>
            <a:pPr fontAlgn="auto">
              <a:spcAft>
                <a:spcPts val="0"/>
              </a:spcAft>
              <a:buFont typeface="Arial" pitchFamily="34" charset="0"/>
              <a:buNone/>
              <a:defRPr/>
            </a:pPr>
            <a:r>
              <a:rPr lang="en-US" dirty="0" smtClean="0">
                <a:solidFill>
                  <a:schemeClr val="tx1"/>
                </a:solidFill>
              </a:rPr>
              <a:t>(7) how do you project your organization’s future performance?</a:t>
            </a:r>
          </a:p>
          <a:p>
            <a:pPr fontAlgn="auto">
              <a:spcAft>
                <a:spcPts val="0"/>
              </a:spcAft>
              <a:buFont typeface="Arial" pitchFamily="34" charset="0"/>
              <a:buNone/>
              <a:defRPr/>
            </a:pPr>
            <a:r>
              <a:rPr lang="en-US" dirty="0" smtClean="0">
                <a:solidFill>
                  <a:schemeClr val="tx1"/>
                </a:solidFill>
              </a:rPr>
              <a:t>(8) how do you use findings from performance reviews (addressed in question 5) to develop priorities for continuous improvement and opportunities for innovation?</a:t>
            </a:r>
          </a:p>
          <a:p>
            <a:pPr fontAlgn="auto">
              <a:spcAft>
                <a:spcPts val="0"/>
              </a:spcAft>
              <a:buFont typeface="Arial" pitchFamily="34" charset="0"/>
              <a:buNone/>
              <a:defRPr/>
            </a:pPr>
            <a:endParaRPr lang="en-US" sz="2900" dirty="0" smtClean="0"/>
          </a:p>
          <a:p>
            <a:pPr fontAlgn="auto">
              <a:spcAft>
                <a:spcPts val="0"/>
              </a:spcAft>
              <a:buFont typeface="Arial" pitchFamily="34" charset="0"/>
              <a:buNone/>
              <a:defRPr/>
            </a:pPr>
            <a:r>
              <a:rPr lang="en-US" sz="2900" dirty="0" smtClean="0"/>
              <a:t>4.2 Knowledge Management, Information, and Information Technology: </a:t>
            </a:r>
            <a:r>
              <a:rPr lang="en-US" sz="2900" i="1" dirty="0" smtClean="0">
                <a:solidFill>
                  <a:srgbClr val="FF0000"/>
                </a:solidFill>
              </a:rPr>
              <a:t>How do you manage your organizational knowledge assets, information, and information technology infrastructure?</a:t>
            </a:r>
          </a:p>
          <a:p>
            <a:pPr fontAlgn="auto">
              <a:spcAft>
                <a:spcPts val="0"/>
              </a:spcAft>
              <a:buFont typeface="Arial" pitchFamily="34" charset="0"/>
              <a:buNone/>
              <a:defRPr/>
            </a:pPr>
            <a:r>
              <a:rPr lang="en-US" dirty="0" smtClean="0">
                <a:solidFill>
                  <a:schemeClr val="tx1"/>
                </a:solidFill>
              </a:rPr>
              <a:t>(1) how do you manage organizational knowledge?</a:t>
            </a:r>
          </a:p>
          <a:p>
            <a:pPr fontAlgn="auto">
              <a:spcAft>
                <a:spcPts val="0"/>
              </a:spcAft>
              <a:buFont typeface="Arial" pitchFamily="34" charset="0"/>
              <a:buNone/>
              <a:defRPr/>
            </a:pPr>
            <a:r>
              <a:rPr lang="en-US" dirty="0" smtClean="0">
                <a:solidFill>
                  <a:schemeClr val="tx1"/>
                </a:solidFill>
              </a:rPr>
              <a:t>(2) how do you use your knowledge and resources to embed learning in the way your organization operates?</a:t>
            </a:r>
          </a:p>
          <a:p>
            <a:pPr fontAlgn="auto">
              <a:spcAft>
                <a:spcPts val="0"/>
              </a:spcAft>
              <a:buFont typeface="Arial" pitchFamily="34" charset="0"/>
              <a:buNone/>
              <a:defRPr/>
            </a:pPr>
            <a:r>
              <a:rPr lang="en-US" dirty="0" smtClean="0">
                <a:solidFill>
                  <a:schemeClr val="tx1"/>
                </a:solidFill>
              </a:rPr>
              <a:t>(3) how do you verify and ensure the quality of organizational data and information?</a:t>
            </a:r>
          </a:p>
          <a:p>
            <a:pPr fontAlgn="auto">
              <a:spcAft>
                <a:spcPts val="0"/>
              </a:spcAft>
              <a:buFont typeface="Arial" pitchFamily="34" charset="0"/>
              <a:buNone/>
              <a:defRPr/>
            </a:pPr>
            <a:r>
              <a:rPr lang="en-US" dirty="0" smtClean="0">
                <a:solidFill>
                  <a:schemeClr val="tx1"/>
                </a:solidFill>
              </a:rPr>
              <a:t>(4) how do you ensure the security of sensitive or privileged data and information?</a:t>
            </a:r>
          </a:p>
          <a:p>
            <a:pPr fontAlgn="auto">
              <a:spcAft>
                <a:spcPts val="0"/>
              </a:spcAft>
              <a:buFont typeface="Arial" pitchFamily="34" charset="0"/>
              <a:buNone/>
              <a:defRPr/>
            </a:pPr>
            <a:r>
              <a:rPr lang="en-US" dirty="0" smtClean="0">
                <a:solidFill>
                  <a:schemeClr val="tx1"/>
                </a:solidFill>
              </a:rPr>
              <a:t>(5) how do you ensure the availability of organizational data and information?</a:t>
            </a:r>
          </a:p>
          <a:p>
            <a:pPr fontAlgn="auto">
              <a:spcAft>
                <a:spcPts val="0"/>
              </a:spcAft>
              <a:buFont typeface="Arial" pitchFamily="34" charset="0"/>
              <a:buNone/>
              <a:defRPr/>
            </a:pPr>
            <a:r>
              <a:rPr lang="en-US" dirty="0" smtClean="0">
                <a:solidFill>
                  <a:schemeClr val="tx1"/>
                </a:solidFill>
              </a:rPr>
              <a:t>(6) how do you ensure that hardware and software are reliable, secure, and user-friendly?</a:t>
            </a:r>
          </a:p>
          <a:p>
            <a:pPr marL="180975" indent="-180975" fontAlgn="auto">
              <a:spcAft>
                <a:spcPts val="0"/>
              </a:spcAft>
              <a:buFont typeface="Arial" pitchFamily="34" charset="0"/>
              <a:buNone/>
              <a:defRPr/>
            </a:pPr>
            <a:r>
              <a:rPr lang="en-US" dirty="0" smtClean="0">
                <a:solidFill>
                  <a:schemeClr val="tx1"/>
                </a:solidFill>
              </a:rPr>
              <a:t>(7) In the event of an emergency, how do you ensure that hardware and software systems and data and information continue to be secure and available to effectively serve customers and business needs?</a:t>
            </a:r>
            <a:endParaRPr lang="it-IT" dirty="0" smtClean="0">
              <a:solidFill>
                <a:schemeClr val="tx1"/>
              </a:solidFill>
            </a:endParaRPr>
          </a:p>
        </p:txBody>
      </p:sp>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28</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 calcmode="lin" valueType="num">
                                      <p:cBhvr additive="base">
                                        <p:cTn id="63" dur="500" fill="hold"/>
                                        <p:tgtEl>
                                          <p:spTgt spid="3">
                                            <p:txEl>
                                              <p:pRg st="15" end="15"/>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
                                            <p:txEl>
                                              <p:pRg st="15" end="15"/>
                                            </p:txEl>
                                          </p:spTgt>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anim calcmode="lin" valueType="num">
                                      <p:cBhvr additive="base">
                                        <p:cTn id="67" dur="500" fill="hold"/>
                                        <p:tgtEl>
                                          <p:spTgt spid="3">
                                            <p:txEl>
                                              <p:pRg st="16" end="16"/>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6" end="16"/>
                                            </p:txEl>
                                          </p:spTgt>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
                                            <p:txEl>
                                              <p:pRg st="17" end="17"/>
                                            </p:txEl>
                                          </p:spTgt>
                                        </p:tgtEl>
                                        <p:attrNameLst>
                                          <p:attrName>style.visibility</p:attrName>
                                        </p:attrNameLst>
                                      </p:cBhvr>
                                      <p:to>
                                        <p:strVal val="visible"/>
                                      </p:to>
                                    </p:set>
                                    <p:anim calcmode="lin" valueType="num">
                                      <p:cBhvr additive="base">
                                        <p:cTn id="71" dur="500" fill="hold"/>
                                        <p:tgtEl>
                                          <p:spTgt spid="3">
                                            <p:txEl>
                                              <p:pRg st="17" end="17"/>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olo 1"/>
          <p:cNvSpPr>
            <a:spLocks noGrp="1"/>
          </p:cNvSpPr>
          <p:nvPr>
            <p:ph type="title"/>
          </p:nvPr>
        </p:nvSpPr>
        <p:spPr>
          <a:xfrm>
            <a:off x="457200" y="274638"/>
            <a:ext cx="8229600" cy="706437"/>
          </a:xfrm>
        </p:spPr>
        <p:txBody>
          <a:bodyPr/>
          <a:lstStyle/>
          <a:p>
            <a:r>
              <a:rPr lang="en-US" smtClean="0"/>
              <a:t>5-Workforce</a:t>
            </a:r>
            <a:endParaRPr lang="it-IT" smtClean="0"/>
          </a:p>
        </p:txBody>
      </p:sp>
      <p:sp>
        <p:nvSpPr>
          <p:cNvPr id="40963" name="Segnaposto contenuto 2"/>
          <p:cNvSpPr>
            <a:spLocks noGrp="1"/>
          </p:cNvSpPr>
          <p:nvPr>
            <p:ph idx="1"/>
          </p:nvPr>
        </p:nvSpPr>
        <p:spPr>
          <a:xfrm>
            <a:off x="457200" y="981075"/>
            <a:ext cx="8229600" cy="5327650"/>
          </a:xfrm>
        </p:spPr>
        <p:txBody>
          <a:bodyPr/>
          <a:lstStyle/>
          <a:p>
            <a:pPr>
              <a:lnSpc>
                <a:spcPts val="1800"/>
              </a:lnSpc>
              <a:spcBef>
                <a:spcPct val="0"/>
              </a:spcBef>
              <a:buFont typeface="Arial" pitchFamily="34" charset="0"/>
              <a:buNone/>
            </a:pPr>
            <a:r>
              <a:rPr lang="en-US" sz="1800" dirty="0" smtClean="0"/>
              <a:t>5.1 Workforce Environment:</a:t>
            </a:r>
            <a:r>
              <a:rPr lang="en-US" sz="1600" dirty="0" smtClean="0"/>
              <a:t> </a:t>
            </a:r>
            <a:r>
              <a:rPr lang="en-US" sz="1600" i="1" dirty="0" smtClean="0">
                <a:solidFill>
                  <a:srgbClr val="FF0000"/>
                </a:solidFill>
              </a:rPr>
              <a:t>How do you build an effective and supportive workforce environment?</a:t>
            </a:r>
          </a:p>
          <a:p>
            <a:pPr>
              <a:lnSpc>
                <a:spcPts val="1800"/>
              </a:lnSpc>
              <a:spcBef>
                <a:spcPct val="0"/>
              </a:spcBef>
              <a:buFont typeface="Arial" pitchFamily="34" charset="0"/>
              <a:buNone/>
            </a:pPr>
            <a:r>
              <a:rPr lang="en-US" sz="1600" dirty="0" smtClean="0">
                <a:solidFill>
                  <a:schemeClr val="tx1"/>
                </a:solidFill>
              </a:rPr>
              <a:t>(1) how do you assess your workforce capability and capacity needs?</a:t>
            </a:r>
          </a:p>
          <a:p>
            <a:pPr>
              <a:lnSpc>
                <a:spcPts val="1800"/>
              </a:lnSpc>
              <a:spcBef>
                <a:spcPct val="0"/>
              </a:spcBef>
              <a:buFont typeface="Arial" pitchFamily="34" charset="0"/>
              <a:buNone/>
            </a:pPr>
            <a:r>
              <a:rPr lang="en-US" sz="1600" dirty="0" smtClean="0">
                <a:solidFill>
                  <a:schemeClr val="tx1"/>
                </a:solidFill>
              </a:rPr>
              <a:t>(2) how do you recruit, hire, place, and retain new workforce members?</a:t>
            </a:r>
          </a:p>
          <a:p>
            <a:pPr>
              <a:lnSpc>
                <a:spcPts val="1800"/>
              </a:lnSpc>
              <a:spcBef>
                <a:spcPct val="0"/>
              </a:spcBef>
              <a:buFont typeface="Arial" pitchFamily="34" charset="0"/>
              <a:buNone/>
            </a:pPr>
            <a:r>
              <a:rPr lang="en-US" sz="1600" dirty="0" smtClean="0">
                <a:solidFill>
                  <a:schemeClr val="tx1"/>
                </a:solidFill>
              </a:rPr>
              <a:t>(3) how do you organize and manage your workforce?</a:t>
            </a:r>
          </a:p>
          <a:p>
            <a:pPr>
              <a:lnSpc>
                <a:spcPts val="1800"/>
              </a:lnSpc>
              <a:spcBef>
                <a:spcPct val="0"/>
              </a:spcBef>
              <a:buFont typeface="Arial" pitchFamily="34" charset="0"/>
              <a:buNone/>
            </a:pPr>
            <a:r>
              <a:rPr lang="en-US" sz="1600" dirty="0" smtClean="0">
                <a:solidFill>
                  <a:schemeClr val="tx1"/>
                </a:solidFill>
              </a:rPr>
              <a:t>(4) how do you prepare your workforce for changing capability and capacity needs?</a:t>
            </a:r>
          </a:p>
          <a:p>
            <a:pPr>
              <a:lnSpc>
                <a:spcPts val="1800"/>
              </a:lnSpc>
              <a:spcBef>
                <a:spcPct val="0"/>
              </a:spcBef>
              <a:buFont typeface="Arial" pitchFamily="34" charset="0"/>
              <a:buNone/>
            </a:pPr>
            <a:r>
              <a:rPr lang="en-US" sz="1600" dirty="0" smtClean="0">
                <a:solidFill>
                  <a:schemeClr val="tx1"/>
                </a:solidFill>
              </a:rPr>
              <a:t>(5) how do you ensure workplace health, security, and accessibility for the workforce?</a:t>
            </a:r>
          </a:p>
          <a:p>
            <a:pPr>
              <a:lnSpc>
                <a:spcPts val="1800"/>
              </a:lnSpc>
              <a:spcBef>
                <a:spcPct val="0"/>
              </a:spcBef>
              <a:buFont typeface="Arial" pitchFamily="34" charset="0"/>
              <a:buNone/>
            </a:pPr>
            <a:r>
              <a:rPr lang="en-US" sz="1600" dirty="0" smtClean="0">
                <a:solidFill>
                  <a:schemeClr val="tx1"/>
                </a:solidFill>
              </a:rPr>
              <a:t>(6) how do you support your workforce via services, benefits, and policies?</a:t>
            </a:r>
          </a:p>
          <a:p>
            <a:pPr>
              <a:lnSpc>
                <a:spcPts val="1800"/>
              </a:lnSpc>
              <a:spcBef>
                <a:spcPct val="0"/>
              </a:spcBef>
              <a:buFont typeface="Arial" pitchFamily="34" charset="0"/>
              <a:buNone/>
            </a:pPr>
            <a:endParaRPr lang="en-US" sz="1600" dirty="0" smtClean="0">
              <a:solidFill>
                <a:schemeClr val="tx1"/>
              </a:solidFill>
            </a:endParaRPr>
          </a:p>
          <a:p>
            <a:pPr>
              <a:lnSpc>
                <a:spcPts val="1800"/>
              </a:lnSpc>
              <a:spcBef>
                <a:spcPct val="0"/>
              </a:spcBef>
              <a:buFont typeface="Arial" pitchFamily="34" charset="0"/>
              <a:buNone/>
            </a:pPr>
            <a:r>
              <a:rPr lang="en-US" sz="1800" dirty="0" smtClean="0"/>
              <a:t>5.2 Workforce Engagement: </a:t>
            </a:r>
            <a:r>
              <a:rPr lang="en-US" sz="1800" i="1" dirty="0" smtClean="0">
                <a:solidFill>
                  <a:srgbClr val="FF0000"/>
                </a:solidFill>
              </a:rPr>
              <a:t>How do you engage your workforce to achieve a high-performance work environment?</a:t>
            </a:r>
          </a:p>
          <a:p>
            <a:pPr>
              <a:lnSpc>
                <a:spcPts val="1800"/>
              </a:lnSpc>
              <a:spcBef>
                <a:spcPct val="0"/>
              </a:spcBef>
              <a:buFont typeface="Arial" pitchFamily="34" charset="0"/>
              <a:buNone/>
            </a:pPr>
            <a:r>
              <a:rPr lang="en-US" sz="1600" dirty="0" smtClean="0">
                <a:solidFill>
                  <a:schemeClr val="tx1"/>
                </a:solidFill>
              </a:rPr>
              <a:t>(1) how do you foster an organizational culture that is characterized by open communication, high performance, and an engaged workforce?</a:t>
            </a:r>
          </a:p>
          <a:p>
            <a:pPr>
              <a:lnSpc>
                <a:spcPts val="1800"/>
              </a:lnSpc>
              <a:spcBef>
                <a:spcPct val="0"/>
              </a:spcBef>
              <a:buFont typeface="Arial" pitchFamily="34" charset="0"/>
              <a:buNone/>
            </a:pPr>
            <a:r>
              <a:rPr lang="en-US" sz="1600" dirty="0" smtClean="0">
                <a:solidFill>
                  <a:schemeClr val="tx1"/>
                </a:solidFill>
              </a:rPr>
              <a:t>(2) how do you determine the key drivers of workforce engagement?</a:t>
            </a:r>
          </a:p>
          <a:p>
            <a:pPr>
              <a:lnSpc>
                <a:spcPts val="1800"/>
              </a:lnSpc>
              <a:spcBef>
                <a:spcPct val="0"/>
              </a:spcBef>
              <a:buFont typeface="Arial" pitchFamily="34" charset="0"/>
              <a:buNone/>
            </a:pPr>
            <a:r>
              <a:rPr lang="en-US" sz="1600" dirty="0" smtClean="0">
                <a:solidFill>
                  <a:schemeClr val="tx1"/>
                </a:solidFill>
              </a:rPr>
              <a:t>(3) how do you assess workforce engagement?</a:t>
            </a:r>
          </a:p>
          <a:p>
            <a:pPr>
              <a:lnSpc>
                <a:spcPts val="1800"/>
              </a:lnSpc>
              <a:spcBef>
                <a:spcPct val="0"/>
              </a:spcBef>
              <a:buFont typeface="Arial" pitchFamily="34" charset="0"/>
              <a:buNone/>
            </a:pPr>
            <a:r>
              <a:rPr lang="en-US" sz="1600" dirty="0" smtClean="0">
                <a:solidFill>
                  <a:schemeClr val="tx1"/>
                </a:solidFill>
              </a:rPr>
              <a:t>(4) how does your workforce performance management system support high performance and workforce engagement?</a:t>
            </a:r>
          </a:p>
          <a:p>
            <a:pPr>
              <a:lnSpc>
                <a:spcPts val="1800"/>
              </a:lnSpc>
              <a:spcBef>
                <a:spcPct val="0"/>
              </a:spcBef>
              <a:buFont typeface="Arial" pitchFamily="34" charset="0"/>
              <a:buNone/>
            </a:pPr>
            <a:r>
              <a:rPr lang="en-US" sz="1600" dirty="0" smtClean="0">
                <a:solidFill>
                  <a:schemeClr val="tx1"/>
                </a:solidFill>
              </a:rPr>
              <a:t>(5) how does your learning and development system support the organization’s needs and the personal development of your workforce members, managers, and leaders?</a:t>
            </a:r>
          </a:p>
          <a:p>
            <a:pPr>
              <a:lnSpc>
                <a:spcPts val="1800"/>
              </a:lnSpc>
              <a:spcBef>
                <a:spcPct val="0"/>
              </a:spcBef>
              <a:buFont typeface="Arial" pitchFamily="34" charset="0"/>
              <a:buNone/>
            </a:pPr>
            <a:r>
              <a:rPr lang="en-US" sz="1600" dirty="0" smtClean="0">
                <a:solidFill>
                  <a:schemeClr val="tx1"/>
                </a:solidFill>
              </a:rPr>
              <a:t>(6) how do you evaluate the effectiveness and efficiency of your learning and development system?</a:t>
            </a:r>
          </a:p>
          <a:p>
            <a:pPr>
              <a:lnSpc>
                <a:spcPts val="1800"/>
              </a:lnSpc>
              <a:spcBef>
                <a:spcPct val="0"/>
              </a:spcBef>
              <a:buFont typeface="Arial" pitchFamily="34" charset="0"/>
              <a:buNone/>
            </a:pPr>
            <a:r>
              <a:rPr lang="en-US" sz="1600" dirty="0" smtClean="0">
                <a:solidFill>
                  <a:schemeClr val="tx1"/>
                </a:solidFill>
              </a:rPr>
              <a:t>(7) how do you manage career progression for your organization?</a:t>
            </a:r>
            <a:endParaRPr lang="it-IT" sz="1600" dirty="0" smtClean="0">
              <a:solidFill>
                <a:schemeClr val="tx1"/>
              </a:solidFill>
            </a:endParaRPr>
          </a:p>
        </p:txBody>
      </p:sp>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29</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 calcmode="lin" valueType="num">
                                      <p:cBhvr additive="base">
                                        <p:cTn id="7"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anim calcmode="lin" valueType="num">
                                      <p:cBhvr additive="base">
                                        <p:cTn id="11"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96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anim calcmode="lin" valueType="num">
                                      <p:cBhvr additive="base">
                                        <p:cTn id="15"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96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anim calcmode="lin" valueType="num">
                                      <p:cBhvr additive="base">
                                        <p:cTn id="19" dur="500" fill="hold"/>
                                        <p:tgtEl>
                                          <p:spTgt spid="4096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0963">
                                            <p:txEl>
                                              <p:pRg st="5" end="5"/>
                                            </p:txEl>
                                          </p:spTgt>
                                        </p:tgtEl>
                                        <p:attrNameLst>
                                          <p:attrName>style.visibility</p:attrName>
                                        </p:attrNameLst>
                                      </p:cBhvr>
                                      <p:to>
                                        <p:strVal val="visible"/>
                                      </p:to>
                                    </p:set>
                                    <p:anim calcmode="lin" valueType="num">
                                      <p:cBhvr additive="base">
                                        <p:cTn id="23" dur="500" fill="hold"/>
                                        <p:tgtEl>
                                          <p:spTgt spid="4096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6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40963">
                                            <p:txEl>
                                              <p:pRg st="6" end="6"/>
                                            </p:txEl>
                                          </p:spTgt>
                                        </p:tgtEl>
                                        <p:attrNameLst>
                                          <p:attrName>style.visibility</p:attrName>
                                        </p:attrNameLst>
                                      </p:cBhvr>
                                      <p:to>
                                        <p:strVal val="visible"/>
                                      </p:to>
                                    </p:set>
                                    <p:anim calcmode="lin" valueType="num">
                                      <p:cBhvr additive="base">
                                        <p:cTn id="27" dur="500" fill="hold"/>
                                        <p:tgtEl>
                                          <p:spTgt spid="4096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40963">
                                            <p:txEl>
                                              <p:pRg st="8" end="8"/>
                                            </p:txEl>
                                          </p:spTgt>
                                        </p:tgtEl>
                                        <p:attrNameLst>
                                          <p:attrName>style.visibility</p:attrName>
                                        </p:attrNameLst>
                                      </p:cBhvr>
                                      <p:to>
                                        <p:strVal val="visible"/>
                                      </p:to>
                                    </p:set>
                                    <p:anim calcmode="lin" valueType="num">
                                      <p:cBhvr additive="base">
                                        <p:cTn id="33" dur="500" fill="hold"/>
                                        <p:tgtEl>
                                          <p:spTgt spid="40963">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96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40963">
                                            <p:txEl>
                                              <p:pRg st="9" end="9"/>
                                            </p:txEl>
                                          </p:spTgt>
                                        </p:tgtEl>
                                        <p:attrNameLst>
                                          <p:attrName>style.visibility</p:attrName>
                                        </p:attrNameLst>
                                      </p:cBhvr>
                                      <p:to>
                                        <p:strVal val="visible"/>
                                      </p:to>
                                    </p:set>
                                    <p:anim calcmode="lin" valueType="num">
                                      <p:cBhvr additive="base">
                                        <p:cTn id="39" dur="500" fill="hold"/>
                                        <p:tgtEl>
                                          <p:spTgt spid="40963">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0963">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40963">
                                            <p:txEl>
                                              <p:pRg st="10" end="10"/>
                                            </p:txEl>
                                          </p:spTgt>
                                        </p:tgtEl>
                                        <p:attrNameLst>
                                          <p:attrName>style.visibility</p:attrName>
                                        </p:attrNameLst>
                                      </p:cBhvr>
                                      <p:to>
                                        <p:strVal val="visible"/>
                                      </p:to>
                                    </p:set>
                                    <p:anim calcmode="lin" valueType="num">
                                      <p:cBhvr additive="base">
                                        <p:cTn id="43" dur="500" fill="hold"/>
                                        <p:tgtEl>
                                          <p:spTgt spid="40963">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63">
                                            <p:txEl>
                                              <p:pRg st="10" end="10"/>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40963">
                                            <p:txEl>
                                              <p:pRg st="11" end="11"/>
                                            </p:txEl>
                                          </p:spTgt>
                                        </p:tgtEl>
                                        <p:attrNameLst>
                                          <p:attrName>style.visibility</p:attrName>
                                        </p:attrNameLst>
                                      </p:cBhvr>
                                      <p:to>
                                        <p:strVal val="visible"/>
                                      </p:to>
                                    </p:set>
                                    <p:anim calcmode="lin" valueType="num">
                                      <p:cBhvr additive="base">
                                        <p:cTn id="47" dur="500" fill="hold"/>
                                        <p:tgtEl>
                                          <p:spTgt spid="40963">
                                            <p:txEl>
                                              <p:pRg st="11" end="1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0963">
                                            <p:txEl>
                                              <p:pRg st="11" end="11"/>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0963">
                                            <p:txEl>
                                              <p:pRg st="12" end="12"/>
                                            </p:txEl>
                                          </p:spTgt>
                                        </p:tgtEl>
                                        <p:attrNameLst>
                                          <p:attrName>style.visibility</p:attrName>
                                        </p:attrNameLst>
                                      </p:cBhvr>
                                      <p:to>
                                        <p:strVal val="visible"/>
                                      </p:to>
                                    </p:set>
                                    <p:anim calcmode="lin" valueType="num">
                                      <p:cBhvr additive="base">
                                        <p:cTn id="51" dur="500" fill="hold"/>
                                        <p:tgtEl>
                                          <p:spTgt spid="40963">
                                            <p:txEl>
                                              <p:pRg st="12" end="1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0963">
                                            <p:txEl>
                                              <p:pRg st="12" end="12"/>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40963">
                                            <p:txEl>
                                              <p:pRg st="13" end="13"/>
                                            </p:txEl>
                                          </p:spTgt>
                                        </p:tgtEl>
                                        <p:attrNameLst>
                                          <p:attrName>style.visibility</p:attrName>
                                        </p:attrNameLst>
                                      </p:cBhvr>
                                      <p:to>
                                        <p:strVal val="visible"/>
                                      </p:to>
                                    </p:set>
                                    <p:anim calcmode="lin" valueType="num">
                                      <p:cBhvr additive="base">
                                        <p:cTn id="55" dur="500" fill="hold"/>
                                        <p:tgtEl>
                                          <p:spTgt spid="40963">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0963">
                                            <p:txEl>
                                              <p:pRg st="13" end="13"/>
                                            </p:txEl>
                                          </p:spTgt>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0963">
                                            <p:txEl>
                                              <p:pRg st="14" end="14"/>
                                            </p:txEl>
                                          </p:spTgt>
                                        </p:tgtEl>
                                        <p:attrNameLst>
                                          <p:attrName>style.visibility</p:attrName>
                                        </p:attrNameLst>
                                      </p:cBhvr>
                                      <p:to>
                                        <p:strVal val="visible"/>
                                      </p:to>
                                    </p:set>
                                    <p:anim calcmode="lin" valueType="num">
                                      <p:cBhvr additive="base">
                                        <p:cTn id="59" dur="500" fill="hold"/>
                                        <p:tgtEl>
                                          <p:spTgt spid="40963">
                                            <p:txEl>
                                              <p:pRg st="14" end="14"/>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0963">
                                            <p:txEl>
                                              <p:pRg st="14" end="14"/>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40963">
                                            <p:txEl>
                                              <p:pRg st="15" end="15"/>
                                            </p:txEl>
                                          </p:spTgt>
                                        </p:tgtEl>
                                        <p:attrNameLst>
                                          <p:attrName>style.visibility</p:attrName>
                                        </p:attrNameLst>
                                      </p:cBhvr>
                                      <p:to>
                                        <p:strVal val="visible"/>
                                      </p:to>
                                    </p:set>
                                    <p:anim calcmode="lin" valueType="num">
                                      <p:cBhvr additive="base">
                                        <p:cTn id="63" dur="500" fill="hold"/>
                                        <p:tgtEl>
                                          <p:spTgt spid="40963">
                                            <p:txEl>
                                              <p:pRg st="15" end="15"/>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40963">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a:xfrm>
            <a:off x="457200" y="274638"/>
            <a:ext cx="8229600" cy="706437"/>
          </a:xfrm>
        </p:spPr>
        <p:txBody>
          <a:bodyPr/>
          <a:lstStyle/>
          <a:p>
            <a:r>
              <a:rPr lang="it-IT" sz="2800" smtClean="0"/>
              <a:t>Ogni modello ha sue specifiche finalità</a:t>
            </a:r>
          </a:p>
        </p:txBody>
      </p:sp>
      <p:sp>
        <p:nvSpPr>
          <p:cNvPr id="3" name="Segnaposto contenuto 2"/>
          <p:cNvSpPr>
            <a:spLocks noGrp="1"/>
          </p:cNvSpPr>
          <p:nvPr>
            <p:ph idx="1"/>
          </p:nvPr>
        </p:nvSpPr>
        <p:spPr>
          <a:xfrm>
            <a:off x="323850" y="1196975"/>
            <a:ext cx="8712200" cy="5111750"/>
          </a:xfrm>
        </p:spPr>
        <p:txBody>
          <a:bodyPr rtlCol="0">
            <a:normAutofit fontScale="77500" lnSpcReduction="20000"/>
          </a:bodyPr>
          <a:lstStyle/>
          <a:p>
            <a:pPr fontAlgn="auto">
              <a:lnSpc>
                <a:spcPts val="2100"/>
              </a:lnSpc>
              <a:spcBef>
                <a:spcPts val="0"/>
              </a:spcBef>
              <a:spcAft>
                <a:spcPts val="1800"/>
              </a:spcAft>
              <a:buFont typeface="Arial" pitchFamily="34" charset="0"/>
              <a:buNone/>
              <a:defRPr/>
            </a:pPr>
            <a:r>
              <a:rPr lang="it-IT" dirty="0" smtClean="0">
                <a:solidFill>
                  <a:schemeClr val="accent5">
                    <a:lumMod val="50000"/>
                  </a:schemeClr>
                </a:solidFill>
              </a:rPr>
              <a:t>Ogni modello ha sue specifiche finalità, sue specifiche modalità di approccio, suoi specifici strumenti operativi  ( quindi non ha molto senso voler confrontare i soli specifici contenuti; conviene innanzitutto esplicitare le diverse finalità). </a:t>
            </a:r>
          </a:p>
          <a:p>
            <a:pPr marL="0" indent="0" fontAlgn="auto">
              <a:lnSpc>
                <a:spcPts val="2100"/>
              </a:lnSpc>
              <a:spcBef>
                <a:spcPts val="0"/>
              </a:spcBef>
              <a:spcAft>
                <a:spcPts val="1800"/>
              </a:spcAft>
              <a:buFont typeface="Arial" pitchFamily="34" charset="0"/>
              <a:buNone/>
              <a:defRPr/>
            </a:pPr>
            <a:r>
              <a:rPr lang="it-IT" dirty="0" smtClean="0">
                <a:solidFill>
                  <a:schemeClr val="tx1"/>
                </a:solidFill>
              </a:rPr>
              <a:t>-</a:t>
            </a:r>
            <a:r>
              <a:rPr lang="it-IT" dirty="0" smtClean="0">
                <a:solidFill>
                  <a:srgbClr val="FF0000"/>
                </a:solidFill>
              </a:rPr>
              <a:t>lo scopo della Iso 9001:2008</a:t>
            </a:r>
            <a:r>
              <a:rPr lang="it-IT" dirty="0" smtClean="0">
                <a:solidFill>
                  <a:schemeClr val="tx1"/>
                </a:solidFill>
              </a:rPr>
              <a:t>, </a:t>
            </a:r>
            <a:r>
              <a:rPr lang="it-IT" dirty="0" smtClean="0">
                <a:solidFill>
                  <a:schemeClr val="accent5">
                    <a:lumMod val="50000"/>
                  </a:schemeClr>
                </a:solidFill>
              </a:rPr>
              <a:t>attentamente costruita per essere certificabile da una parte terza, è</a:t>
            </a:r>
            <a:r>
              <a:rPr lang="it-IT" dirty="0" smtClean="0">
                <a:solidFill>
                  <a:schemeClr val="tx1"/>
                </a:solidFill>
              </a:rPr>
              <a:t> </a:t>
            </a:r>
            <a:r>
              <a:rPr lang="it-IT" i="1" dirty="0" smtClean="0"/>
              <a:t>l'efficacia e conformità del sistema e la soddisfazione dei clienti</a:t>
            </a:r>
            <a:r>
              <a:rPr lang="it-IT" dirty="0" smtClean="0"/>
              <a:t> </a:t>
            </a:r>
            <a:r>
              <a:rPr lang="it-IT" dirty="0" smtClean="0">
                <a:solidFill>
                  <a:schemeClr val="accent5">
                    <a:lumMod val="50000"/>
                  </a:schemeClr>
                </a:solidFill>
              </a:rPr>
              <a:t>nella transazione-scambio tra fornitore cliente; i requisiti riguardano</a:t>
            </a:r>
            <a:r>
              <a:rPr lang="it-IT" dirty="0" smtClean="0">
                <a:solidFill>
                  <a:schemeClr val="tx1"/>
                </a:solidFill>
              </a:rPr>
              <a:t> </a:t>
            </a:r>
            <a:r>
              <a:rPr lang="it-IT" dirty="0" smtClean="0"/>
              <a:t>‘</a:t>
            </a:r>
            <a:r>
              <a:rPr lang="it-IT" i="1" dirty="0" smtClean="0"/>
              <a:t>il cosa si deve fare’</a:t>
            </a:r>
            <a:r>
              <a:rPr lang="it-IT" dirty="0" smtClean="0"/>
              <a:t>, </a:t>
            </a:r>
          </a:p>
          <a:p>
            <a:pPr marL="0" indent="0" fontAlgn="auto">
              <a:lnSpc>
                <a:spcPts val="2100"/>
              </a:lnSpc>
              <a:spcBef>
                <a:spcPts val="0"/>
              </a:spcBef>
              <a:spcAft>
                <a:spcPts val="1800"/>
              </a:spcAft>
              <a:buFont typeface="Arial" pitchFamily="34" charset="0"/>
              <a:buNone/>
              <a:defRPr/>
            </a:pPr>
            <a:r>
              <a:rPr lang="it-IT" dirty="0" smtClean="0">
                <a:solidFill>
                  <a:schemeClr val="tx1"/>
                </a:solidFill>
              </a:rPr>
              <a:t>  -</a:t>
            </a:r>
            <a:r>
              <a:rPr lang="it-IT" dirty="0" smtClean="0">
                <a:solidFill>
                  <a:srgbClr val="FF0000"/>
                </a:solidFill>
              </a:rPr>
              <a:t>lo scopo della Iso 9004:2000</a:t>
            </a:r>
            <a:r>
              <a:rPr lang="it-IT" dirty="0" smtClean="0">
                <a:solidFill>
                  <a:schemeClr val="tx1"/>
                </a:solidFill>
              </a:rPr>
              <a:t>, </a:t>
            </a:r>
            <a:r>
              <a:rPr lang="it-IT" dirty="0" smtClean="0">
                <a:solidFill>
                  <a:schemeClr val="accent5">
                    <a:lumMod val="50000"/>
                  </a:schemeClr>
                </a:solidFill>
              </a:rPr>
              <a:t>invece, è </a:t>
            </a:r>
            <a:r>
              <a:rPr lang="it-IT" i="1" dirty="0" smtClean="0"/>
              <a:t>il miglioramento delle prestazioni dell'organizzazione,</a:t>
            </a:r>
            <a:r>
              <a:rPr lang="it-IT" dirty="0" smtClean="0">
                <a:solidFill>
                  <a:schemeClr val="tx1"/>
                </a:solidFill>
              </a:rPr>
              <a:t> </a:t>
            </a:r>
            <a:r>
              <a:rPr lang="it-IT" dirty="0" smtClean="0">
                <a:solidFill>
                  <a:schemeClr val="accent5">
                    <a:lumMod val="50000"/>
                  </a:schemeClr>
                </a:solidFill>
              </a:rPr>
              <a:t>riguarda il </a:t>
            </a:r>
            <a:r>
              <a:rPr lang="it-IT" i="1" dirty="0" smtClean="0"/>
              <a:t>’cosa si potrebbe fare’</a:t>
            </a:r>
            <a:r>
              <a:rPr lang="it-IT" dirty="0" smtClean="0"/>
              <a:t>‚ </a:t>
            </a:r>
            <a:r>
              <a:rPr lang="it-IT" dirty="0" smtClean="0">
                <a:solidFill>
                  <a:schemeClr val="accent5">
                    <a:lumMod val="50000"/>
                  </a:schemeClr>
                </a:solidFill>
              </a:rPr>
              <a:t>è indirizzata alla </a:t>
            </a:r>
            <a:r>
              <a:rPr lang="it-IT" i="1" dirty="0" smtClean="0">
                <a:solidFill>
                  <a:schemeClr val="accent5">
                    <a:lumMod val="50000"/>
                  </a:schemeClr>
                </a:solidFill>
              </a:rPr>
              <a:t>soddisfazione delle parti interessate (dipendenti, azionisti, clienti, fornitori, comunità esterna)</a:t>
            </a:r>
            <a:r>
              <a:rPr lang="it-IT" dirty="0" smtClean="0">
                <a:solidFill>
                  <a:schemeClr val="accent5">
                    <a:lumMod val="50000"/>
                  </a:schemeClr>
                </a:solidFill>
              </a:rPr>
              <a:t>, ed è quindi interessata allo sviluppo del patrimonio, non solo alla bontà della transazione;</a:t>
            </a:r>
          </a:p>
          <a:p>
            <a:pPr marL="0" indent="0" fontAlgn="auto">
              <a:lnSpc>
                <a:spcPts val="2100"/>
              </a:lnSpc>
              <a:spcBef>
                <a:spcPts val="0"/>
              </a:spcBef>
              <a:spcAft>
                <a:spcPts val="1800"/>
              </a:spcAft>
              <a:buFont typeface="Arial" pitchFamily="34" charset="0"/>
              <a:buNone/>
              <a:defRPr/>
            </a:pPr>
            <a:r>
              <a:rPr lang="it-IT" dirty="0" smtClean="0">
                <a:solidFill>
                  <a:schemeClr val="tx1"/>
                </a:solidFill>
              </a:rPr>
              <a:t> -</a:t>
            </a:r>
            <a:r>
              <a:rPr lang="it-IT" dirty="0" smtClean="0">
                <a:solidFill>
                  <a:srgbClr val="FF0000"/>
                </a:solidFill>
              </a:rPr>
              <a:t>lo scopo del modello EFQM</a:t>
            </a:r>
            <a:r>
              <a:rPr lang="it-IT" dirty="0" smtClean="0">
                <a:solidFill>
                  <a:schemeClr val="tx1"/>
                </a:solidFill>
              </a:rPr>
              <a:t>, </a:t>
            </a:r>
            <a:r>
              <a:rPr lang="it-IT" dirty="0" smtClean="0">
                <a:solidFill>
                  <a:schemeClr val="accent5">
                    <a:lumMod val="50000"/>
                  </a:schemeClr>
                </a:solidFill>
              </a:rPr>
              <a:t>modello di </a:t>
            </a:r>
            <a:r>
              <a:rPr lang="it-IT" i="1" dirty="0" smtClean="0">
                <a:solidFill>
                  <a:schemeClr val="accent5">
                    <a:lumMod val="50000"/>
                  </a:schemeClr>
                </a:solidFill>
              </a:rPr>
              <a:t>eccellenza</a:t>
            </a:r>
            <a:r>
              <a:rPr lang="it-IT" dirty="0" smtClean="0">
                <a:solidFill>
                  <a:schemeClr val="accent5">
                    <a:lumMod val="50000"/>
                  </a:schemeClr>
                </a:solidFill>
              </a:rPr>
              <a:t> per l’European Quality Award, riguarda invece il </a:t>
            </a:r>
            <a:r>
              <a:rPr lang="it-IT" dirty="0" smtClean="0"/>
              <a:t>"</a:t>
            </a:r>
            <a:r>
              <a:rPr lang="it-IT" i="1" dirty="0" smtClean="0"/>
              <a:t>come si potrebbe fare“,</a:t>
            </a:r>
            <a:r>
              <a:rPr lang="it-IT" dirty="0" smtClean="0"/>
              <a:t> </a:t>
            </a:r>
            <a:r>
              <a:rPr lang="it-IT" dirty="0" smtClean="0">
                <a:solidFill>
                  <a:schemeClr val="accent5">
                    <a:lumMod val="50000"/>
                  </a:schemeClr>
                </a:solidFill>
              </a:rPr>
              <a:t>con riferimento a </a:t>
            </a:r>
            <a:r>
              <a:rPr lang="it-IT" i="1" dirty="0" smtClean="0"/>
              <a:t>come e cosa</a:t>
            </a:r>
            <a:r>
              <a:rPr lang="it-IT" dirty="0" smtClean="0"/>
              <a:t> hanno fatto i migliori,</a:t>
            </a:r>
            <a:r>
              <a:rPr lang="it-IT" dirty="0" smtClean="0">
                <a:solidFill>
                  <a:schemeClr val="tx1"/>
                </a:solidFill>
              </a:rPr>
              <a:t> </a:t>
            </a:r>
            <a:r>
              <a:rPr lang="it-IT" dirty="0" smtClean="0">
                <a:solidFill>
                  <a:schemeClr val="accent5">
                    <a:lumMod val="50000"/>
                  </a:schemeClr>
                </a:solidFill>
              </a:rPr>
              <a:t>e quindi a valutare quanto siamo lontani dai migliori; il riferimento è quindi ad un</a:t>
            </a:r>
            <a:r>
              <a:rPr lang="it-IT" dirty="0" smtClean="0">
                <a:solidFill>
                  <a:schemeClr val="tx1"/>
                </a:solidFill>
              </a:rPr>
              <a:t> </a:t>
            </a:r>
            <a:r>
              <a:rPr lang="it-IT" dirty="0" smtClean="0"/>
              <a:t>percorso rivolto ad avvicinarsi ai migliori, non a raggiungere una soglia minima</a:t>
            </a:r>
            <a:r>
              <a:rPr lang="it-IT" dirty="0" smtClean="0">
                <a:solidFill>
                  <a:schemeClr val="tx1"/>
                </a:solidFill>
              </a:rPr>
              <a:t>;</a:t>
            </a:r>
          </a:p>
          <a:p>
            <a:pPr fontAlgn="auto">
              <a:spcAft>
                <a:spcPts val="0"/>
              </a:spcAft>
              <a:defRPr/>
            </a:pPr>
            <a:endParaRPr lang="it-IT" dirty="0" smtClean="0"/>
          </a:p>
        </p:txBody>
      </p:sp>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3</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p:cNvSpPr>
            <a:spLocks noGrp="1"/>
          </p:cNvSpPr>
          <p:nvPr>
            <p:ph type="title"/>
          </p:nvPr>
        </p:nvSpPr>
        <p:spPr>
          <a:xfrm>
            <a:off x="457200" y="274638"/>
            <a:ext cx="8229600" cy="706437"/>
          </a:xfrm>
        </p:spPr>
        <p:txBody>
          <a:bodyPr/>
          <a:lstStyle/>
          <a:p>
            <a:r>
              <a:rPr lang="en-US" smtClean="0"/>
              <a:t>6-Operations</a:t>
            </a:r>
            <a:endParaRPr lang="it-IT" smtClean="0"/>
          </a:p>
        </p:txBody>
      </p:sp>
      <p:sp>
        <p:nvSpPr>
          <p:cNvPr id="3" name="Segnaposto contenuto 2"/>
          <p:cNvSpPr>
            <a:spLocks noGrp="1"/>
          </p:cNvSpPr>
          <p:nvPr>
            <p:ph idx="1"/>
          </p:nvPr>
        </p:nvSpPr>
        <p:spPr>
          <a:xfrm>
            <a:off x="457200" y="1196975"/>
            <a:ext cx="8229600" cy="5111750"/>
          </a:xfrm>
        </p:spPr>
        <p:txBody>
          <a:bodyPr rtlCol="0">
            <a:normAutofit fontScale="77500" lnSpcReduction="20000"/>
          </a:bodyPr>
          <a:lstStyle/>
          <a:p>
            <a:pPr fontAlgn="auto">
              <a:spcAft>
                <a:spcPts val="0"/>
              </a:spcAft>
              <a:buFont typeface="Arial" pitchFamily="34" charset="0"/>
              <a:buNone/>
              <a:defRPr/>
            </a:pPr>
            <a:r>
              <a:rPr lang="en-US" sz="2600" dirty="0" smtClean="0"/>
              <a:t>6.1 Work Processes: </a:t>
            </a:r>
            <a:r>
              <a:rPr lang="en-US" sz="2600" i="1" dirty="0" smtClean="0">
                <a:solidFill>
                  <a:srgbClr val="FF0000"/>
                </a:solidFill>
              </a:rPr>
              <a:t>How do you design, manage, and improve your key products and work processes?</a:t>
            </a:r>
          </a:p>
          <a:p>
            <a:pPr fontAlgn="auto">
              <a:spcAft>
                <a:spcPts val="0"/>
              </a:spcAft>
              <a:buFont typeface="Arial" pitchFamily="34" charset="0"/>
              <a:buNone/>
              <a:defRPr/>
            </a:pPr>
            <a:r>
              <a:rPr lang="en-US" sz="2300" dirty="0" smtClean="0">
                <a:solidFill>
                  <a:schemeClr val="tx1"/>
                </a:solidFill>
              </a:rPr>
              <a:t>(1) how do you determine key product* and work process requirements?</a:t>
            </a:r>
          </a:p>
          <a:p>
            <a:pPr fontAlgn="auto">
              <a:spcAft>
                <a:spcPts val="0"/>
              </a:spcAft>
              <a:buFont typeface="Arial" pitchFamily="34" charset="0"/>
              <a:buNone/>
              <a:defRPr/>
            </a:pPr>
            <a:r>
              <a:rPr lang="en-US" sz="2300" dirty="0" smtClean="0">
                <a:solidFill>
                  <a:schemeClr val="tx1"/>
                </a:solidFill>
              </a:rPr>
              <a:t>(2) how do you design your products and work processes to meet requirements?</a:t>
            </a:r>
          </a:p>
          <a:p>
            <a:pPr fontAlgn="auto">
              <a:spcAft>
                <a:spcPts val="0"/>
              </a:spcAft>
              <a:buFont typeface="Arial" pitchFamily="34" charset="0"/>
              <a:buNone/>
              <a:defRPr/>
            </a:pPr>
            <a:r>
              <a:rPr lang="en-US" sz="2300" dirty="0" smtClean="0">
                <a:solidFill>
                  <a:schemeClr val="tx1"/>
                </a:solidFill>
              </a:rPr>
              <a:t>(3) how does your day-to-day operation of work processes ensure that they meet </a:t>
            </a:r>
            <a:r>
              <a:rPr lang="en-US" sz="2300" dirty="0" err="1" smtClean="0">
                <a:solidFill>
                  <a:schemeClr val="tx1"/>
                </a:solidFill>
              </a:rPr>
              <a:t>keyprocess</a:t>
            </a:r>
            <a:r>
              <a:rPr lang="en-US" sz="2300" dirty="0" smtClean="0">
                <a:solidFill>
                  <a:schemeClr val="tx1"/>
                </a:solidFill>
              </a:rPr>
              <a:t> requirements?</a:t>
            </a:r>
          </a:p>
          <a:p>
            <a:pPr fontAlgn="auto">
              <a:spcAft>
                <a:spcPts val="0"/>
              </a:spcAft>
              <a:buFont typeface="Arial" pitchFamily="34" charset="0"/>
              <a:buNone/>
              <a:defRPr/>
            </a:pPr>
            <a:r>
              <a:rPr lang="en-US" sz="2300" dirty="0" smtClean="0">
                <a:solidFill>
                  <a:schemeClr val="tx1"/>
                </a:solidFill>
              </a:rPr>
              <a:t>(4) how do you determine your key support processes?</a:t>
            </a:r>
          </a:p>
          <a:p>
            <a:pPr fontAlgn="auto">
              <a:spcAft>
                <a:spcPts val="0"/>
              </a:spcAft>
              <a:buFont typeface="Arial" pitchFamily="34" charset="0"/>
              <a:buNone/>
              <a:defRPr/>
            </a:pPr>
            <a:r>
              <a:rPr lang="en-US" sz="2300" dirty="0" smtClean="0">
                <a:solidFill>
                  <a:schemeClr val="tx1"/>
                </a:solidFill>
              </a:rPr>
              <a:t>(5) how do you improve your work processes to improve products and </a:t>
            </a:r>
            <a:r>
              <a:rPr lang="en-US" sz="2300" dirty="0" err="1" smtClean="0">
                <a:solidFill>
                  <a:schemeClr val="tx1"/>
                </a:solidFill>
              </a:rPr>
              <a:t>performance,enhance</a:t>
            </a:r>
            <a:r>
              <a:rPr lang="en-US" sz="2300" dirty="0" smtClean="0">
                <a:solidFill>
                  <a:schemeClr val="tx1"/>
                </a:solidFill>
              </a:rPr>
              <a:t> your core competencies, and reduce variability?</a:t>
            </a:r>
          </a:p>
          <a:p>
            <a:pPr fontAlgn="auto">
              <a:spcAft>
                <a:spcPts val="0"/>
              </a:spcAft>
              <a:buFont typeface="Arial" pitchFamily="34" charset="0"/>
              <a:buNone/>
              <a:defRPr/>
            </a:pPr>
            <a:r>
              <a:rPr lang="en-US" sz="2300" dirty="0" smtClean="0">
                <a:solidFill>
                  <a:schemeClr val="tx1"/>
                </a:solidFill>
              </a:rPr>
              <a:t>(6) how do you manage for innovation?</a:t>
            </a:r>
          </a:p>
          <a:p>
            <a:pPr fontAlgn="auto">
              <a:spcAft>
                <a:spcPts val="0"/>
              </a:spcAft>
              <a:buFont typeface="Arial" pitchFamily="34" charset="0"/>
              <a:buNone/>
              <a:defRPr/>
            </a:pPr>
            <a:endParaRPr lang="en-US" sz="2300" dirty="0" smtClean="0">
              <a:solidFill>
                <a:schemeClr val="tx1"/>
              </a:solidFill>
            </a:endParaRPr>
          </a:p>
          <a:p>
            <a:pPr fontAlgn="auto">
              <a:spcAft>
                <a:spcPts val="0"/>
              </a:spcAft>
              <a:buFont typeface="Arial" pitchFamily="34" charset="0"/>
              <a:buNone/>
              <a:defRPr/>
            </a:pPr>
            <a:r>
              <a:rPr lang="en-US" sz="2600" dirty="0" smtClean="0"/>
              <a:t>6.2 Operational Effectiveness: </a:t>
            </a:r>
            <a:r>
              <a:rPr lang="en-US" sz="2600" i="1" dirty="0" smtClean="0">
                <a:solidFill>
                  <a:srgbClr val="FF0000"/>
                </a:solidFill>
              </a:rPr>
              <a:t>How do you ensure effective management of your operations?</a:t>
            </a:r>
            <a:endParaRPr lang="en-US" i="1" dirty="0" smtClean="0">
              <a:solidFill>
                <a:srgbClr val="FF0000"/>
              </a:solidFill>
            </a:endParaRPr>
          </a:p>
          <a:p>
            <a:pPr fontAlgn="auto">
              <a:spcAft>
                <a:spcPts val="0"/>
              </a:spcAft>
              <a:buFont typeface="Arial" pitchFamily="34" charset="0"/>
              <a:buNone/>
              <a:defRPr/>
            </a:pPr>
            <a:r>
              <a:rPr lang="en-US" dirty="0" smtClean="0">
                <a:solidFill>
                  <a:schemeClr val="tx1"/>
                </a:solidFill>
              </a:rPr>
              <a:t>(1) how do you control the overall costs of your operations?</a:t>
            </a:r>
          </a:p>
          <a:p>
            <a:pPr fontAlgn="auto">
              <a:spcAft>
                <a:spcPts val="0"/>
              </a:spcAft>
              <a:buFont typeface="Arial" pitchFamily="34" charset="0"/>
              <a:buNone/>
              <a:defRPr/>
            </a:pPr>
            <a:r>
              <a:rPr lang="en-US" dirty="0" smtClean="0">
                <a:solidFill>
                  <a:schemeClr val="tx1"/>
                </a:solidFill>
              </a:rPr>
              <a:t>(2) how do you manage your supply chain?</a:t>
            </a:r>
          </a:p>
          <a:p>
            <a:pPr fontAlgn="auto">
              <a:spcAft>
                <a:spcPts val="0"/>
              </a:spcAft>
              <a:buFont typeface="Arial" pitchFamily="34" charset="0"/>
              <a:buNone/>
              <a:defRPr/>
            </a:pPr>
            <a:r>
              <a:rPr lang="en-US" dirty="0" smtClean="0">
                <a:solidFill>
                  <a:schemeClr val="tx1"/>
                </a:solidFill>
              </a:rPr>
              <a:t>(3) how do you provide a safe operating environment?</a:t>
            </a:r>
          </a:p>
          <a:p>
            <a:pPr fontAlgn="auto">
              <a:spcAft>
                <a:spcPts val="0"/>
              </a:spcAft>
              <a:buFont typeface="Arial" pitchFamily="34" charset="0"/>
              <a:buNone/>
              <a:defRPr/>
            </a:pPr>
            <a:r>
              <a:rPr lang="en-US" dirty="0" smtClean="0">
                <a:solidFill>
                  <a:schemeClr val="tx1"/>
                </a:solidFill>
              </a:rPr>
              <a:t>(4) how do you ensure that your organization is prepared for disasters or emergencies?</a:t>
            </a:r>
            <a:endParaRPr lang="it-IT" dirty="0" smtClean="0">
              <a:solidFill>
                <a:schemeClr val="tx1"/>
              </a:solidFill>
            </a:endParaRPr>
          </a:p>
        </p:txBody>
      </p:sp>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30</a:t>
            </a:fld>
            <a:endParaRPr lang="it-IT" dirty="0"/>
          </a:p>
        </p:txBody>
      </p:sp>
      <p:sp>
        <p:nvSpPr>
          <p:cNvPr id="6" name="Segnaposto piè di pagina 5"/>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C00000"/>
                </a:solidFill>
              </a:rPr>
              <a:t>quali insegnamenti per noi?</a:t>
            </a:r>
            <a:endParaRPr lang="it-IT" dirty="0">
              <a:solidFill>
                <a:srgbClr val="C00000"/>
              </a:solidFill>
            </a:endParaRPr>
          </a:p>
        </p:txBody>
      </p:sp>
      <p:sp>
        <p:nvSpPr>
          <p:cNvPr id="3" name="Segnaposto testo 2"/>
          <p:cNvSpPr>
            <a:spLocks noGrp="1"/>
          </p:cNvSpPr>
          <p:nvPr>
            <p:ph type="body" idx="1"/>
          </p:nvPr>
        </p:nvSpPr>
        <p:spPr/>
        <p:txBody>
          <a:bodyPr/>
          <a:lstStyle/>
          <a:p>
            <a:endParaRPr lang="it-IT"/>
          </a:p>
        </p:txBody>
      </p:sp>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2ACE7DC7-C8A2-4C0C-BDCB-7F44D1653129}" type="slidenum">
              <a:rPr lang="it-IT" smtClean="0"/>
              <a:pPr>
                <a:defRPr/>
              </a:pPr>
              <a:t>31</a:t>
            </a:fld>
            <a:endParaRPr lang="it-IT" dirty="0"/>
          </a:p>
        </p:txBody>
      </p:sp>
      <p:sp>
        <p:nvSpPr>
          <p:cNvPr id="6" name="Segnaposto piè di pagina 5"/>
          <p:cNvSpPr>
            <a:spLocks noGrp="1"/>
          </p:cNvSpPr>
          <p:nvPr>
            <p:ph type="ftr" sz="quarter" idx="11"/>
          </p:nvPr>
        </p:nvSpPr>
        <p:spPr>
          <a:xfrm>
            <a:off x="2051720" y="6381328"/>
            <a:ext cx="5400600" cy="340147"/>
          </a:xfrm>
        </p:spPr>
        <p:txBody>
          <a:bodyPr/>
          <a:lstStyle/>
          <a:p>
            <a:pPr>
              <a:defRPr/>
            </a:pPr>
            <a:r>
              <a:rPr lang="it-IT" smtClean="0"/>
              <a:t>G. Mattana -Baldrige Performance Excellence Program 2015-16</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chemeClr val="accent5">
                    <a:lumMod val="50000"/>
                  </a:schemeClr>
                </a:solidFill>
              </a:rPr>
              <a:t>grazie dell'attenzione !</a:t>
            </a:r>
            <a:endParaRPr lang="it-IT" dirty="0">
              <a:solidFill>
                <a:schemeClr val="accent5">
                  <a:lumMod val="50000"/>
                </a:schemeClr>
              </a:solidFill>
            </a:endParaRPr>
          </a:p>
        </p:txBody>
      </p:sp>
      <p:sp>
        <p:nvSpPr>
          <p:cNvPr id="3" name="Segnaposto testo 2"/>
          <p:cNvSpPr>
            <a:spLocks noGrp="1"/>
          </p:cNvSpPr>
          <p:nvPr>
            <p:ph type="body" idx="1"/>
          </p:nvPr>
        </p:nvSpPr>
        <p:spPr/>
        <p:txBody>
          <a:bodyPr/>
          <a:lstStyle/>
          <a:p>
            <a:endParaRPr lang="it-IT"/>
          </a:p>
        </p:txBody>
      </p:sp>
      <p:sp>
        <p:nvSpPr>
          <p:cNvPr id="5" name="Segnaposto piè di pagina 4"/>
          <p:cNvSpPr>
            <a:spLocks noGrp="1"/>
          </p:cNvSpPr>
          <p:nvPr>
            <p:ph type="ftr" sz="quarter" idx="11"/>
          </p:nvPr>
        </p:nvSpPr>
        <p:spPr>
          <a:xfrm>
            <a:off x="2267744" y="6525344"/>
            <a:ext cx="5184576" cy="196130"/>
          </a:xfrm>
        </p:spPr>
        <p:txBody>
          <a:bodyPr/>
          <a:lstStyle/>
          <a:p>
            <a:pPr>
              <a:defRPr/>
            </a:pPr>
            <a:r>
              <a:rPr lang="it-IT" smtClean="0"/>
              <a:t>G. Mattana -Baldrige Performance Excellence Program 2015-16</a:t>
            </a:r>
            <a:endParaRPr lang="it-IT" dirty="0"/>
          </a:p>
        </p:txBody>
      </p:sp>
      <p:sp>
        <p:nvSpPr>
          <p:cNvPr id="6" name="Segnaposto numero diapositiva 5"/>
          <p:cNvSpPr>
            <a:spLocks noGrp="1"/>
          </p:cNvSpPr>
          <p:nvPr>
            <p:ph type="sldNum" sz="quarter" idx="12"/>
          </p:nvPr>
        </p:nvSpPr>
        <p:spPr/>
        <p:txBody>
          <a:bodyPr/>
          <a:lstStyle/>
          <a:p>
            <a:pPr>
              <a:defRPr/>
            </a:pPr>
            <a:fld id="{5B366602-DF39-4950-8715-CB584C0A960D}" type="slidenum">
              <a:rPr lang="it-IT" smtClean="0"/>
              <a:pPr>
                <a:defRPr/>
              </a:pPr>
              <a:t>32</a:t>
            </a:fld>
            <a:endParaRPr lang="it-IT" dirty="0"/>
          </a:p>
        </p:txBody>
      </p:sp>
      <p:sp>
        <p:nvSpPr>
          <p:cNvPr id="7" name="Segnaposto data 6"/>
          <p:cNvSpPr>
            <a:spLocks noGrp="1"/>
          </p:cNvSpPr>
          <p:nvPr>
            <p:ph type="dt" sz="half" idx="10"/>
          </p:nvPr>
        </p:nvSpPr>
        <p:spPr/>
        <p:txBody>
          <a:bodyPr/>
          <a:lstStyle/>
          <a:p>
            <a:pPr>
              <a:defRPr/>
            </a:pPr>
            <a:r>
              <a:rPr lang="it-IT" smtClean="0"/>
              <a:t>04/06/2015</a:t>
            </a: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a:xfrm>
            <a:off x="457200" y="274638"/>
            <a:ext cx="8229600" cy="706437"/>
          </a:xfrm>
        </p:spPr>
        <p:txBody>
          <a:bodyPr/>
          <a:lstStyle/>
          <a:p>
            <a:r>
              <a:rPr lang="it-IT" sz="2800" smtClean="0"/>
              <a:t>Ogni modello può essere utilizzato per diverse finalità:</a:t>
            </a:r>
            <a:endParaRPr lang="it-IT" smtClean="0"/>
          </a:p>
        </p:txBody>
      </p:sp>
      <p:sp>
        <p:nvSpPr>
          <p:cNvPr id="3" name="Segnaposto contenuto 2"/>
          <p:cNvSpPr>
            <a:spLocks noGrp="1"/>
          </p:cNvSpPr>
          <p:nvPr>
            <p:ph idx="1"/>
          </p:nvPr>
        </p:nvSpPr>
        <p:spPr>
          <a:xfrm>
            <a:off x="457200" y="1556791"/>
            <a:ext cx="8363272" cy="4751933"/>
          </a:xfrm>
        </p:spPr>
        <p:txBody>
          <a:bodyPr rtlCol="0">
            <a:normAutofit/>
          </a:bodyPr>
          <a:lstStyle/>
          <a:p>
            <a:pPr marL="0" indent="0" fontAlgn="auto">
              <a:lnSpc>
                <a:spcPts val="2300"/>
              </a:lnSpc>
              <a:spcBef>
                <a:spcPts val="0"/>
              </a:spcBef>
              <a:spcAft>
                <a:spcPts val="1800"/>
              </a:spcAft>
              <a:buFont typeface="Arial" pitchFamily="34" charset="0"/>
              <a:buNone/>
              <a:defRPr/>
            </a:pPr>
            <a:r>
              <a:rPr lang="it-IT" dirty="0" smtClean="0">
                <a:solidFill>
                  <a:schemeClr val="tx1"/>
                </a:solidFill>
              </a:rPr>
              <a:t>- </a:t>
            </a:r>
            <a:r>
              <a:rPr lang="it-IT" dirty="0" smtClean="0"/>
              <a:t>quella di </a:t>
            </a:r>
            <a:r>
              <a:rPr lang="it-IT" i="1" dirty="0" err="1" smtClean="0"/>
              <a:t>autovalutarsi</a:t>
            </a:r>
            <a:r>
              <a:rPr lang="it-IT" i="1" dirty="0" smtClean="0"/>
              <a:t> </a:t>
            </a:r>
            <a:r>
              <a:rPr lang="it-IT" dirty="0" smtClean="0">
                <a:solidFill>
                  <a:schemeClr val="accent5">
                    <a:lumMod val="50000"/>
                  </a:schemeClr>
                </a:solidFill>
              </a:rPr>
              <a:t>a fronte di modelli più o meno esigenti</a:t>
            </a:r>
            <a:r>
              <a:rPr lang="it-IT" dirty="0" smtClean="0">
                <a:solidFill>
                  <a:schemeClr val="tx1"/>
                </a:solidFill>
              </a:rPr>
              <a:t>, </a:t>
            </a:r>
          </a:p>
          <a:p>
            <a:pPr marL="0" indent="0" fontAlgn="auto">
              <a:lnSpc>
                <a:spcPts val="2300"/>
              </a:lnSpc>
              <a:spcBef>
                <a:spcPts val="0"/>
              </a:spcBef>
              <a:spcAft>
                <a:spcPts val="1800"/>
              </a:spcAft>
              <a:buFont typeface="Arial" pitchFamily="34" charset="0"/>
              <a:buNone/>
              <a:defRPr/>
            </a:pPr>
            <a:r>
              <a:rPr lang="it-IT" dirty="0" smtClean="0">
                <a:solidFill>
                  <a:schemeClr val="tx1"/>
                </a:solidFill>
              </a:rPr>
              <a:t>- </a:t>
            </a:r>
            <a:r>
              <a:rPr lang="it-IT" dirty="0" smtClean="0"/>
              <a:t>quella di ottenere un </a:t>
            </a:r>
            <a:r>
              <a:rPr lang="it-IT" i="1" dirty="0" smtClean="0"/>
              <a:t>riconoscimento esterno</a:t>
            </a:r>
            <a:r>
              <a:rPr lang="it-IT" dirty="0" smtClean="0"/>
              <a:t> </a:t>
            </a:r>
            <a:r>
              <a:rPr lang="it-IT" dirty="0" smtClean="0">
                <a:solidFill>
                  <a:schemeClr val="accent5">
                    <a:lumMod val="50000"/>
                  </a:schemeClr>
                </a:solidFill>
              </a:rPr>
              <a:t>quale la certificazione oppure un riconoscimento intermedio dei livelli di Eccellenza EFQM, o i Premi nazionali EFQM, </a:t>
            </a:r>
            <a:r>
              <a:rPr lang="it-IT" dirty="0" err="1" smtClean="0">
                <a:solidFill>
                  <a:schemeClr val="accent5">
                    <a:lumMod val="50000"/>
                  </a:schemeClr>
                </a:solidFill>
              </a:rPr>
              <a:t>Baldrige</a:t>
            </a:r>
            <a:r>
              <a:rPr lang="it-IT" dirty="0" smtClean="0">
                <a:solidFill>
                  <a:schemeClr val="accent5">
                    <a:lumMod val="50000"/>
                  </a:schemeClr>
                </a:solidFill>
              </a:rPr>
              <a:t>,</a:t>
            </a:r>
            <a:r>
              <a:rPr lang="it-IT" dirty="0" err="1" smtClean="0">
                <a:solidFill>
                  <a:schemeClr val="accent5">
                    <a:lumMod val="50000"/>
                  </a:schemeClr>
                </a:solidFill>
              </a:rPr>
              <a:t>…assegnati</a:t>
            </a:r>
            <a:r>
              <a:rPr lang="it-IT" dirty="0" smtClean="0">
                <a:solidFill>
                  <a:schemeClr val="accent5">
                    <a:lumMod val="50000"/>
                  </a:schemeClr>
                </a:solidFill>
              </a:rPr>
              <a:t> con un serio e attento confronto dei punteggi ottenuti dai vari concorrenti.</a:t>
            </a:r>
          </a:p>
          <a:p>
            <a:pPr marL="0" indent="0" fontAlgn="auto">
              <a:lnSpc>
                <a:spcPts val="2300"/>
              </a:lnSpc>
              <a:spcBef>
                <a:spcPts val="0"/>
              </a:spcBef>
              <a:spcAft>
                <a:spcPts val="1800"/>
              </a:spcAft>
              <a:buFont typeface="Arial" pitchFamily="34" charset="0"/>
              <a:buNone/>
              <a:defRPr/>
            </a:pPr>
            <a:r>
              <a:rPr lang="it-IT" dirty="0" smtClean="0">
                <a:solidFill>
                  <a:schemeClr val="tx1"/>
                </a:solidFill>
              </a:rPr>
              <a:t>-</a:t>
            </a:r>
            <a:r>
              <a:rPr lang="it-IT" dirty="0" smtClean="0"/>
              <a:t>quella di </a:t>
            </a:r>
            <a:r>
              <a:rPr lang="it-IT" i="1" dirty="0" smtClean="0"/>
              <a:t>effettuare confronti e applicare metriche</a:t>
            </a:r>
            <a:r>
              <a:rPr lang="it-IT" dirty="0" smtClean="0"/>
              <a:t>.</a:t>
            </a:r>
          </a:p>
          <a:p>
            <a:pPr marL="0" indent="0" fontAlgn="auto">
              <a:lnSpc>
                <a:spcPts val="2300"/>
              </a:lnSpc>
              <a:spcBef>
                <a:spcPts val="0"/>
              </a:spcBef>
              <a:spcAft>
                <a:spcPts val="1800"/>
              </a:spcAft>
              <a:buFont typeface="Arial" pitchFamily="34" charset="0"/>
              <a:buNone/>
              <a:defRPr/>
            </a:pPr>
            <a:r>
              <a:rPr lang="it-IT" dirty="0" smtClean="0">
                <a:solidFill>
                  <a:schemeClr val="accent5">
                    <a:lumMod val="50000"/>
                  </a:schemeClr>
                </a:solidFill>
              </a:rPr>
              <a:t>L’autovalutazione fornisce un quadro complessivo e consapevole delle prestazioni dell’organizzazione e del grado di maturità del suo sistema di gestione per aiutare ad individuare aree che richiedono miglioramenti di politica, di struttura, di efficacia e di efficienza stabilendo le priorità di intervento</a:t>
            </a:r>
            <a:r>
              <a:rPr lang="it-IT" dirty="0" smtClean="0">
                <a:solidFill>
                  <a:schemeClr val="tx1"/>
                </a:solidFill>
              </a:rPr>
              <a:t>. </a:t>
            </a:r>
            <a:endParaRPr lang="it-IT" dirty="0" smtClean="0"/>
          </a:p>
        </p:txBody>
      </p:sp>
      <p:sp>
        <p:nvSpPr>
          <p:cNvPr id="4" name="Segnaposto data 3"/>
          <p:cNvSpPr>
            <a:spLocks noGrp="1"/>
          </p:cNvSpPr>
          <p:nvPr>
            <p:ph type="dt" sz="half" idx="10"/>
          </p:nvPr>
        </p:nvSpPr>
        <p:spPr/>
        <p:txBody>
          <a:bodyPr/>
          <a:lstStyle/>
          <a:p>
            <a:pPr>
              <a:defRPr/>
            </a:pPr>
            <a:r>
              <a:rPr lang="it-IT" smtClean="0"/>
              <a:t>04/06/2015</a:t>
            </a:r>
            <a:endParaRPr lang="it-IT" dirty="0"/>
          </a:p>
        </p:txBody>
      </p:sp>
      <p:sp>
        <p:nvSpPr>
          <p:cNvPr id="5" name="Segnaposto numero diapositiva 4"/>
          <p:cNvSpPr>
            <a:spLocks noGrp="1"/>
          </p:cNvSpPr>
          <p:nvPr>
            <p:ph type="sldNum" sz="quarter" idx="12"/>
          </p:nvPr>
        </p:nvSpPr>
        <p:spPr/>
        <p:txBody>
          <a:bodyPr/>
          <a:lstStyle/>
          <a:p>
            <a:pPr>
              <a:defRPr/>
            </a:pPr>
            <a:fld id="{5081AF6A-A3F3-4047-973C-8278BD5FC8AE}" type="slidenum">
              <a:rPr lang="it-IT" smtClean="0"/>
              <a:pPr>
                <a:defRPr/>
              </a:pPr>
              <a:t>4</a:t>
            </a:fld>
            <a:endParaRPr lang="it-IT" dirty="0"/>
          </a:p>
        </p:txBody>
      </p:sp>
      <p:sp>
        <p:nvSpPr>
          <p:cNvPr id="6" name="Segnaposto piè di pagina 5"/>
          <p:cNvSpPr>
            <a:spLocks noGrp="1"/>
          </p:cNvSpPr>
          <p:nvPr>
            <p:ph type="ftr" sz="quarter" idx="11"/>
          </p:nvPr>
        </p:nvSpPr>
        <p:spPr>
          <a:xfrm>
            <a:off x="2915816" y="6356350"/>
            <a:ext cx="3968750" cy="365125"/>
          </a:xfrm>
        </p:spPr>
        <p:txBody>
          <a:bodyPr/>
          <a:lstStyle/>
          <a:p>
            <a:pPr>
              <a:defRPr/>
            </a:pPr>
            <a:r>
              <a:rPr lang="it-IT" smtClean="0"/>
              <a:t>G. Mattana -Baldrige Performance Excellence Program 2015-16</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smtClean="0"/>
              <a:t>04/06/2015</a:t>
            </a:r>
            <a:endParaRPr lang="it-IT"/>
          </a:p>
        </p:txBody>
      </p:sp>
      <p:sp>
        <p:nvSpPr>
          <p:cNvPr id="5" name="Segnaposto piè di pagina 4"/>
          <p:cNvSpPr>
            <a:spLocks noGrp="1"/>
          </p:cNvSpPr>
          <p:nvPr>
            <p:ph type="ftr" sz="quarter" idx="11"/>
          </p:nvPr>
        </p:nvSpPr>
        <p:spPr/>
        <p:txBody>
          <a:bodyPr/>
          <a:lstStyle/>
          <a:p>
            <a:pPr>
              <a:defRPr/>
            </a:pPr>
            <a:r>
              <a:rPr lang="it-IT" smtClean="0"/>
              <a:t>G. Mattana -Baldrige Performance Excellence Program 2015-16</a:t>
            </a:r>
          </a:p>
        </p:txBody>
      </p:sp>
      <p:sp>
        <p:nvSpPr>
          <p:cNvPr id="6" name="Segnaposto numero diapositiva 5"/>
          <p:cNvSpPr>
            <a:spLocks noGrp="1"/>
          </p:cNvSpPr>
          <p:nvPr>
            <p:ph type="sldNum" sz="quarter" idx="12"/>
          </p:nvPr>
        </p:nvSpPr>
        <p:spPr/>
        <p:txBody>
          <a:bodyPr/>
          <a:lstStyle/>
          <a:p>
            <a:pPr>
              <a:defRPr/>
            </a:pPr>
            <a:fld id="{44371206-A0E8-415D-980B-994E906F3407}" type="slidenum">
              <a:rPr lang="it-IT"/>
              <a:pPr>
                <a:defRPr/>
              </a:pPr>
              <a:t>5</a:t>
            </a:fld>
            <a:endParaRPr lang="it-IT"/>
          </a:p>
        </p:txBody>
      </p:sp>
      <p:sp>
        <p:nvSpPr>
          <p:cNvPr id="8197" name="Rectangle 2"/>
          <p:cNvSpPr>
            <a:spLocks noGrp="1" noChangeArrowheads="1"/>
          </p:cNvSpPr>
          <p:nvPr>
            <p:ph type="title"/>
          </p:nvPr>
        </p:nvSpPr>
        <p:spPr>
          <a:xfrm>
            <a:off x="685800" y="228600"/>
            <a:ext cx="7772400" cy="487363"/>
          </a:xfrm>
        </p:spPr>
        <p:txBody>
          <a:bodyPr/>
          <a:lstStyle/>
          <a:p>
            <a:r>
              <a:rPr lang="it-IT" sz="2400" b="0" dirty="0" smtClean="0"/>
              <a:t/>
            </a:r>
            <a:br>
              <a:rPr lang="it-IT" sz="2400" b="0" dirty="0" smtClean="0"/>
            </a:br>
            <a:r>
              <a:rPr lang="it-IT" sz="2400" b="0" dirty="0" smtClean="0"/>
              <a:t/>
            </a:r>
            <a:br>
              <a:rPr lang="it-IT" sz="2400" b="0" dirty="0" smtClean="0"/>
            </a:br>
            <a:r>
              <a:rPr lang="it-IT" sz="2400" dirty="0" smtClean="0"/>
              <a:t>NELL'ATTUALE SCENARIO DIVENTA CENTRALE LA CAPACITA' </a:t>
            </a:r>
            <a:r>
              <a:rPr lang="it-IT" sz="2400" dirty="0" err="1" smtClean="0"/>
              <a:t>DI</a:t>
            </a:r>
            <a:r>
              <a:rPr lang="it-IT" sz="2400" dirty="0" smtClean="0"/>
              <a:t> CAMBIAMENTO E IL PASSO </a:t>
            </a:r>
            <a:r>
              <a:rPr lang="it-IT" sz="2400" dirty="0" err="1" smtClean="0"/>
              <a:t>DI</a:t>
            </a:r>
            <a:r>
              <a:rPr lang="it-IT" sz="2400" dirty="0" smtClean="0"/>
              <a:t> CAMBIAMENTO.</a:t>
            </a:r>
            <a:r>
              <a:rPr lang="it-IT" sz="2400" dirty="0" smtClean="0">
                <a:latin typeface="System"/>
              </a:rPr>
              <a:t> </a:t>
            </a:r>
            <a:br>
              <a:rPr lang="it-IT" sz="2400" dirty="0" smtClean="0">
                <a:latin typeface="System"/>
              </a:rPr>
            </a:br>
            <a:endParaRPr lang="it-IT" b="0" dirty="0" smtClean="0">
              <a:latin typeface="System"/>
            </a:endParaRPr>
          </a:p>
        </p:txBody>
      </p:sp>
      <p:sp>
        <p:nvSpPr>
          <p:cNvPr id="8198" name="Rectangle 3"/>
          <p:cNvSpPr>
            <a:spLocks noGrp="1" noChangeArrowheads="1"/>
          </p:cNvSpPr>
          <p:nvPr>
            <p:ph type="body" idx="1"/>
          </p:nvPr>
        </p:nvSpPr>
        <p:spPr>
          <a:xfrm>
            <a:off x="304800" y="1844824"/>
            <a:ext cx="8153400" cy="4251176"/>
          </a:xfrm>
        </p:spPr>
        <p:txBody>
          <a:bodyPr/>
          <a:lstStyle/>
          <a:p>
            <a:pPr marL="563563" lvl="2" indent="-182563">
              <a:buSzPct val="80000"/>
              <a:buFont typeface="Symbol" pitchFamily="18" charset="2"/>
              <a:buChar char="·"/>
            </a:pPr>
            <a:r>
              <a:rPr lang="it-IT" sz="2000" b="1" dirty="0" smtClean="0">
                <a:latin typeface="System"/>
              </a:rPr>
              <a:t> </a:t>
            </a:r>
            <a:r>
              <a:rPr lang="it-IT" sz="2400" b="1" dirty="0" smtClean="0">
                <a:solidFill>
                  <a:schemeClr val="accent5">
                    <a:lumMod val="50000"/>
                  </a:schemeClr>
                </a:solidFill>
              </a:rPr>
              <a:t>Diventa centrale  la capacità di  padroneggiare il cambiamento organizzativo e la sua velocizzazione. </a:t>
            </a:r>
          </a:p>
          <a:p>
            <a:pPr marL="563563" lvl="2" indent="-182563"/>
            <a:r>
              <a:rPr lang="it-IT" sz="2400" b="1" dirty="0" smtClean="0">
                <a:solidFill>
                  <a:schemeClr val="accent5">
                    <a:lumMod val="50000"/>
                  </a:schemeClr>
                </a:solidFill>
              </a:rPr>
              <a:t>apprendere ad apprendere più velocemente. </a:t>
            </a:r>
          </a:p>
          <a:p>
            <a:pPr>
              <a:buFont typeface="Symbol" pitchFamily="18" charset="2"/>
              <a:buNone/>
            </a:pPr>
            <a:r>
              <a:rPr lang="it-IT" dirty="0" smtClean="0"/>
              <a:t> </a:t>
            </a:r>
          </a:p>
          <a:p>
            <a:pPr indent="19050">
              <a:buFont typeface="Symbol" pitchFamily="18" charset="2"/>
              <a:buNone/>
            </a:pPr>
            <a:r>
              <a:rPr lang="it-IT" dirty="0" smtClean="0">
                <a:solidFill>
                  <a:srgbClr val="FF0000"/>
                </a:solidFill>
              </a:rPr>
              <a:t>Non solo tecnologie di prodotto ma sistemi di persone, di competenze, di  relazioni, </a:t>
            </a:r>
          </a:p>
          <a:p>
            <a:pPr indent="19050">
              <a:buFont typeface="Symbol" pitchFamily="18" charset="2"/>
              <a:buNone/>
            </a:pPr>
            <a:endParaRPr lang="it-IT" dirty="0" smtClean="0">
              <a:solidFill>
                <a:srgbClr val="FF0000"/>
              </a:solidFill>
            </a:endParaRPr>
          </a:p>
          <a:p>
            <a:pPr indent="19050">
              <a:buFont typeface="Symbol" pitchFamily="18" charset="2"/>
              <a:buNone/>
            </a:pPr>
            <a:r>
              <a:rPr lang="it-IT" dirty="0" smtClean="0">
                <a:solidFill>
                  <a:srgbClr val="FF0000"/>
                </a:solidFill>
              </a:rPr>
              <a:t>Emerge un nuovo parametro che si aggiunge alla efficacia ed alla efficienza: la capacità di modificarci.</a:t>
            </a:r>
            <a:r>
              <a:rPr lang="it-IT" sz="1400" b="0" dirty="0" smtClean="0">
                <a:solidFill>
                  <a:srgbClr val="FF0000"/>
                </a:solidFill>
                <a:latin typeface="System"/>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 calcmode="lin" valueType="num">
                                      <p:cBhvr additive="base">
                                        <p:cTn id="7" dur="500" fill="hold"/>
                                        <p:tgtEl>
                                          <p:spTgt spid="81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198">
                                            <p:txEl>
                                              <p:pRg st="1" end="1"/>
                                            </p:txEl>
                                          </p:spTgt>
                                        </p:tgtEl>
                                        <p:attrNameLst>
                                          <p:attrName>style.visibility</p:attrName>
                                        </p:attrNameLst>
                                      </p:cBhvr>
                                      <p:to>
                                        <p:strVal val="visible"/>
                                      </p:to>
                                    </p:set>
                                    <p:anim calcmode="lin" valueType="num">
                                      <p:cBhvr additive="base">
                                        <p:cTn id="11" dur="500" fill="hold"/>
                                        <p:tgtEl>
                                          <p:spTgt spid="819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1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198">
                                            <p:txEl>
                                              <p:pRg st="3" end="3"/>
                                            </p:txEl>
                                          </p:spTgt>
                                        </p:tgtEl>
                                        <p:attrNameLst>
                                          <p:attrName>style.visibility</p:attrName>
                                        </p:attrNameLst>
                                      </p:cBhvr>
                                      <p:to>
                                        <p:strVal val="visible"/>
                                      </p:to>
                                    </p:set>
                                    <p:anim calcmode="lin" valueType="num">
                                      <p:cBhvr additive="base">
                                        <p:cTn id="17" dur="500" fill="hold"/>
                                        <p:tgtEl>
                                          <p:spTgt spid="8198">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19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8198">
                                            <p:txEl>
                                              <p:pRg st="5" end="5"/>
                                            </p:txEl>
                                          </p:spTgt>
                                        </p:tgtEl>
                                        <p:attrNameLst>
                                          <p:attrName>style.visibility</p:attrName>
                                        </p:attrNameLst>
                                      </p:cBhvr>
                                      <p:to>
                                        <p:strVal val="visible"/>
                                      </p:to>
                                    </p:set>
                                    <p:anim calcmode="lin" valueType="num">
                                      <p:cBhvr additive="base">
                                        <p:cTn id="23" dur="500" fill="hold"/>
                                        <p:tgtEl>
                                          <p:spTgt spid="8198">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19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data 3"/>
          <p:cNvSpPr>
            <a:spLocks noGrp="1"/>
          </p:cNvSpPr>
          <p:nvPr>
            <p:ph type="dt" sz="quarter" idx="10"/>
          </p:nvPr>
        </p:nvSpPr>
        <p:spPr/>
        <p:txBody>
          <a:bodyPr/>
          <a:lstStyle/>
          <a:p>
            <a:pPr>
              <a:defRPr/>
            </a:pPr>
            <a:r>
              <a:rPr lang="it-IT" smtClean="0"/>
              <a:t>04/06/2015</a:t>
            </a:r>
            <a:endParaRPr lang="it-IT"/>
          </a:p>
        </p:txBody>
      </p:sp>
      <p:sp>
        <p:nvSpPr>
          <p:cNvPr id="6" name="Segnaposto piè di pagina 4"/>
          <p:cNvSpPr>
            <a:spLocks noGrp="1"/>
          </p:cNvSpPr>
          <p:nvPr>
            <p:ph type="ftr" sz="quarter" idx="11"/>
          </p:nvPr>
        </p:nvSpPr>
        <p:spPr/>
        <p:txBody>
          <a:bodyPr/>
          <a:lstStyle/>
          <a:p>
            <a:pPr>
              <a:defRPr/>
            </a:pPr>
            <a:r>
              <a:rPr lang="it-IT" smtClean="0"/>
              <a:t>G. Mattana -Baldrige Performance Excellence Program 2015-16</a:t>
            </a:r>
          </a:p>
        </p:txBody>
      </p:sp>
      <p:sp>
        <p:nvSpPr>
          <p:cNvPr id="7" name="Segnaposto numero diapositiva 5"/>
          <p:cNvSpPr>
            <a:spLocks noGrp="1"/>
          </p:cNvSpPr>
          <p:nvPr>
            <p:ph type="sldNum" sz="quarter" idx="12"/>
          </p:nvPr>
        </p:nvSpPr>
        <p:spPr/>
        <p:txBody>
          <a:bodyPr/>
          <a:lstStyle/>
          <a:p>
            <a:pPr>
              <a:defRPr/>
            </a:pPr>
            <a:fld id="{C0D087E7-1944-41BC-9AA9-FBDEBD984357}" type="slidenum">
              <a:rPr lang="it-IT"/>
              <a:pPr>
                <a:defRPr/>
              </a:pPr>
              <a:t>6</a:t>
            </a:fld>
            <a:endParaRPr lang="it-IT"/>
          </a:p>
        </p:txBody>
      </p:sp>
      <p:sp>
        <p:nvSpPr>
          <p:cNvPr id="9222" name="Rectangle 3"/>
          <p:cNvSpPr>
            <a:spLocks noGrp="1" noChangeArrowheads="1"/>
          </p:cNvSpPr>
          <p:nvPr>
            <p:ph type="title"/>
          </p:nvPr>
        </p:nvSpPr>
        <p:spPr>
          <a:xfrm>
            <a:off x="685800" y="630238"/>
            <a:ext cx="7772400" cy="490537"/>
          </a:xfrm>
        </p:spPr>
        <p:txBody>
          <a:bodyPr/>
          <a:lstStyle/>
          <a:p>
            <a:r>
              <a:rPr lang="it-IT" sz="3200" dirty="0" smtClean="0"/>
              <a:t>Crescono di rilevanza i seguenti quesiti</a:t>
            </a:r>
            <a:endParaRPr lang="en-GB" sz="3200" dirty="0" smtClean="0"/>
          </a:p>
        </p:txBody>
      </p:sp>
      <p:sp>
        <p:nvSpPr>
          <p:cNvPr id="9223" name="Rectangle 4"/>
          <p:cNvSpPr>
            <a:spLocks noGrp="1" noChangeArrowheads="1"/>
          </p:cNvSpPr>
          <p:nvPr>
            <p:ph type="body" idx="1"/>
          </p:nvPr>
        </p:nvSpPr>
        <p:spPr>
          <a:xfrm>
            <a:off x="809625" y="1628800"/>
            <a:ext cx="7958138" cy="3960440"/>
          </a:xfrm>
        </p:spPr>
        <p:txBody>
          <a:bodyPr>
            <a:normAutofit/>
          </a:bodyPr>
          <a:lstStyle/>
          <a:p>
            <a:r>
              <a:rPr lang="it-IT" dirty="0" smtClean="0"/>
              <a:t>QUALE È STATO IL NS PASSO </a:t>
            </a:r>
            <a:r>
              <a:rPr lang="it-IT" dirty="0" err="1" smtClean="0"/>
              <a:t>DI</a:t>
            </a:r>
            <a:r>
              <a:rPr lang="it-IT" dirty="0" smtClean="0"/>
              <a:t> MIGLIORAMENTO NELLE PERFORMANCE NEGLI  ULTIMI ANNI?</a:t>
            </a:r>
          </a:p>
          <a:p>
            <a:r>
              <a:rPr lang="it-IT" dirty="0" smtClean="0"/>
              <a:t>DOVE SIAMO RISPETTO AGLI </a:t>
            </a:r>
            <a:r>
              <a:rPr lang="it-IT" dirty="0" smtClean="0">
                <a:solidFill>
                  <a:schemeClr val="accent5">
                    <a:lumMod val="50000"/>
                  </a:schemeClr>
                </a:solidFill>
              </a:rPr>
              <a:t>ALTRI</a:t>
            </a:r>
            <a:r>
              <a:rPr lang="it-IT" dirty="0" smtClean="0"/>
              <a:t>?</a:t>
            </a:r>
          </a:p>
          <a:p>
            <a:endParaRPr lang="it-IT" dirty="0" smtClean="0"/>
          </a:p>
          <a:p>
            <a:pPr>
              <a:buNone/>
            </a:pPr>
            <a:r>
              <a:rPr lang="it-IT" dirty="0" smtClean="0">
                <a:solidFill>
                  <a:schemeClr val="tx2"/>
                </a:solidFill>
                <a:cs typeface="Arial" pitchFamily="34" charset="0"/>
              </a:rPr>
              <a:t>    </a:t>
            </a:r>
          </a:p>
          <a:p>
            <a:pPr>
              <a:buNone/>
            </a:pPr>
            <a:endParaRPr lang="it-IT" dirty="0" smtClean="0">
              <a:solidFill>
                <a:schemeClr val="tx2"/>
              </a:solidFill>
              <a:cs typeface="Arial" pitchFamily="34" charset="0"/>
            </a:endParaRPr>
          </a:p>
          <a:p>
            <a:pPr>
              <a:buNone/>
            </a:pPr>
            <a:r>
              <a:rPr lang="it-IT" dirty="0" smtClean="0">
                <a:solidFill>
                  <a:schemeClr val="tx2"/>
                </a:solidFill>
                <a:cs typeface="Arial" pitchFamily="34" charset="0"/>
              </a:rPr>
              <a:t> </a:t>
            </a:r>
            <a:r>
              <a:rPr lang="it-IT" dirty="0" smtClean="0">
                <a:solidFill>
                  <a:schemeClr val="accent5">
                    <a:lumMod val="50000"/>
                  </a:schemeClr>
                </a:solidFill>
                <a:cs typeface="Arial" pitchFamily="34" charset="0"/>
              </a:rPr>
              <a:t>NON SI PUÒ DARE RISPOSTE SENZA UNO STRUMENTO  </a:t>
            </a:r>
            <a:r>
              <a:rPr lang="it-IT" dirty="0" err="1" smtClean="0">
                <a:solidFill>
                  <a:schemeClr val="accent5">
                    <a:lumMod val="50000"/>
                  </a:schemeClr>
                </a:solidFill>
                <a:cs typeface="Arial" pitchFamily="34" charset="0"/>
              </a:rPr>
              <a:t>DI</a:t>
            </a:r>
            <a:r>
              <a:rPr lang="it-IT" dirty="0" smtClean="0">
                <a:solidFill>
                  <a:schemeClr val="accent5">
                    <a:lumMod val="50000"/>
                  </a:schemeClr>
                </a:solidFill>
                <a:cs typeface="Arial" pitchFamily="34" charset="0"/>
              </a:rPr>
              <a:t> “DIAGNOSI”, cioè senza</a:t>
            </a:r>
          </a:p>
          <a:p>
            <a:r>
              <a:rPr lang="it-IT" dirty="0" smtClean="0">
                <a:cs typeface="Arial" pitchFamily="34" charset="0"/>
              </a:rPr>
              <a:t>UN MODELLO ED UNA METRICA</a:t>
            </a:r>
            <a:endParaRPr lang="it-IT" dirty="0" smtClean="0"/>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223">
                                            <p:txEl>
                                              <p:pRg st="0" end="0"/>
                                            </p:txEl>
                                          </p:spTgt>
                                        </p:tgtEl>
                                        <p:attrNameLst>
                                          <p:attrName>style.visibility</p:attrName>
                                        </p:attrNameLst>
                                      </p:cBhvr>
                                      <p:to>
                                        <p:strVal val="visible"/>
                                      </p:to>
                                    </p:set>
                                    <p:anim calcmode="lin" valueType="num">
                                      <p:cBhvr additive="base">
                                        <p:cTn id="7" dur="500" fill="hold"/>
                                        <p:tgtEl>
                                          <p:spTgt spid="92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223">
                                            <p:txEl>
                                              <p:pRg st="1" end="1"/>
                                            </p:txEl>
                                          </p:spTgt>
                                        </p:tgtEl>
                                        <p:attrNameLst>
                                          <p:attrName>style.visibility</p:attrName>
                                        </p:attrNameLst>
                                      </p:cBhvr>
                                      <p:to>
                                        <p:strVal val="visible"/>
                                      </p:to>
                                    </p:set>
                                    <p:anim calcmode="lin" valueType="num">
                                      <p:cBhvr additive="base">
                                        <p:cTn id="11" dur="500" fill="hold"/>
                                        <p:tgtEl>
                                          <p:spTgt spid="922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2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223">
                                            <p:txEl>
                                              <p:pRg st="5" end="5"/>
                                            </p:txEl>
                                          </p:spTgt>
                                        </p:tgtEl>
                                        <p:attrNameLst>
                                          <p:attrName>style.visibility</p:attrName>
                                        </p:attrNameLst>
                                      </p:cBhvr>
                                      <p:to>
                                        <p:strVal val="visible"/>
                                      </p:to>
                                    </p:set>
                                    <p:anim calcmode="lin" valueType="num">
                                      <p:cBhvr additive="base">
                                        <p:cTn id="17" dur="500" fill="hold"/>
                                        <p:tgtEl>
                                          <p:spTgt spid="9223">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2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223">
                                            <p:txEl>
                                              <p:pRg st="6" end="6"/>
                                            </p:txEl>
                                          </p:spTgt>
                                        </p:tgtEl>
                                        <p:attrNameLst>
                                          <p:attrName>style.visibility</p:attrName>
                                        </p:attrNameLst>
                                      </p:cBhvr>
                                      <p:to>
                                        <p:strVal val="visible"/>
                                      </p:to>
                                    </p:set>
                                    <p:anim calcmode="lin" valueType="num">
                                      <p:cBhvr additive="base">
                                        <p:cTn id="23" dur="500" fill="hold"/>
                                        <p:tgtEl>
                                          <p:spTgt spid="922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2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r>
              <a:rPr lang="it-IT" smtClean="0"/>
              <a:t>04/06/2015</a:t>
            </a:r>
            <a:endParaRPr lang="it-IT"/>
          </a:p>
        </p:txBody>
      </p:sp>
      <p:sp>
        <p:nvSpPr>
          <p:cNvPr id="5" name="Segnaposto piè di pagina 4"/>
          <p:cNvSpPr>
            <a:spLocks noGrp="1"/>
          </p:cNvSpPr>
          <p:nvPr>
            <p:ph type="ftr" sz="quarter" idx="11"/>
          </p:nvPr>
        </p:nvSpPr>
        <p:spPr/>
        <p:txBody>
          <a:bodyPr/>
          <a:lstStyle/>
          <a:p>
            <a:pPr>
              <a:defRPr/>
            </a:pPr>
            <a:r>
              <a:rPr lang="it-IT" smtClean="0"/>
              <a:t>G. Mattana -Baldrige Performance Excellence Program 2015-16</a:t>
            </a:r>
            <a:endParaRPr lang="it-IT"/>
          </a:p>
        </p:txBody>
      </p:sp>
      <p:sp>
        <p:nvSpPr>
          <p:cNvPr id="6" name="Segnaposto numero diapositiva 5"/>
          <p:cNvSpPr>
            <a:spLocks noGrp="1"/>
          </p:cNvSpPr>
          <p:nvPr>
            <p:ph type="sldNum" sz="quarter" idx="12"/>
          </p:nvPr>
        </p:nvSpPr>
        <p:spPr/>
        <p:txBody>
          <a:bodyPr/>
          <a:lstStyle/>
          <a:p>
            <a:pPr>
              <a:defRPr/>
            </a:pPr>
            <a:fld id="{3CAB3F3D-B557-470B-A803-95F1A5DFB673}" type="slidenum">
              <a:rPr lang="it-IT"/>
              <a:pPr>
                <a:defRPr/>
              </a:pPr>
              <a:t>7</a:t>
            </a:fld>
            <a:endParaRPr lang="it-IT"/>
          </a:p>
        </p:txBody>
      </p:sp>
      <p:sp>
        <p:nvSpPr>
          <p:cNvPr id="10245" name="Rectangle 2"/>
          <p:cNvSpPr>
            <a:spLocks noGrp="1" noChangeArrowheads="1"/>
          </p:cNvSpPr>
          <p:nvPr>
            <p:ph type="title"/>
          </p:nvPr>
        </p:nvSpPr>
        <p:spPr>
          <a:xfrm>
            <a:off x="760413" y="620713"/>
            <a:ext cx="7772400" cy="792162"/>
          </a:xfrm>
          <a:solidFill>
            <a:schemeClr val="bg2"/>
          </a:solidFill>
        </p:spPr>
        <p:txBody>
          <a:bodyPr/>
          <a:lstStyle/>
          <a:p>
            <a:r>
              <a:rPr lang="it-IT" smtClean="0"/>
              <a:t>LA SFIDA DELL’ECCELLENZA </a:t>
            </a:r>
            <a:br>
              <a:rPr lang="it-IT" smtClean="0"/>
            </a:br>
            <a:r>
              <a:rPr lang="it-IT" sz="1800" smtClean="0">
                <a:cs typeface="Arial" pitchFamily="34" charset="0"/>
              </a:rPr>
              <a:t>Come misurare la propria posizione ed il proprio passo</a:t>
            </a:r>
          </a:p>
        </p:txBody>
      </p:sp>
      <p:sp>
        <p:nvSpPr>
          <p:cNvPr id="906243" name="Rectangle 3"/>
          <p:cNvSpPr>
            <a:spLocks noGrp="1" noChangeArrowheads="1"/>
          </p:cNvSpPr>
          <p:nvPr>
            <p:ph type="body" idx="1"/>
          </p:nvPr>
        </p:nvSpPr>
        <p:spPr>
          <a:xfrm>
            <a:off x="755650" y="1917700"/>
            <a:ext cx="7950200" cy="4102100"/>
          </a:xfrm>
        </p:spPr>
        <p:txBody>
          <a:bodyPr>
            <a:normAutofit fontScale="77500" lnSpcReduction="20000"/>
          </a:bodyPr>
          <a:lstStyle/>
          <a:p>
            <a:pPr>
              <a:lnSpc>
                <a:spcPct val="115000"/>
              </a:lnSpc>
              <a:spcBef>
                <a:spcPct val="80000"/>
              </a:spcBef>
            </a:pPr>
            <a:r>
              <a:rPr lang="it-IT" sz="2000" dirty="0" smtClean="0">
                <a:solidFill>
                  <a:schemeClr val="accent5">
                    <a:lumMod val="50000"/>
                  </a:schemeClr>
                </a:solidFill>
                <a:latin typeface="Arial" pitchFamily="34" charset="0"/>
                <a:cs typeface="Arial" pitchFamily="34" charset="0"/>
              </a:rPr>
              <a:t>Fino agli anni '80, il passo di miglioramento era un dato misterioso o segreto: </a:t>
            </a:r>
            <a:br>
              <a:rPr lang="it-IT" sz="2000" dirty="0" smtClean="0">
                <a:solidFill>
                  <a:schemeClr val="accent5">
                    <a:lumMod val="50000"/>
                  </a:schemeClr>
                </a:solidFill>
                <a:latin typeface="Arial" pitchFamily="34" charset="0"/>
                <a:cs typeface="Arial" pitchFamily="34" charset="0"/>
              </a:rPr>
            </a:br>
            <a:r>
              <a:rPr lang="it-IT" sz="2000" dirty="0" smtClean="0">
                <a:solidFill>
                  <a:schemeClr val="accent5">
                    <a:lumMod val="50000"/>
                  </a:schemeClr>
                </a:solidFill>
                <a:latin typeface="Arial" pitchFamily="34" charset="0"/>
                <a:cs typeface="Arial" pitchFamily="34" charset="0"/>
              </a:rPr>
              <a:t>l'avvento </a:t>
            </a:r>
            <a:r>
              <a:rPr lang="it-IT" sz="2000" i="1" dirty="0" smtClean="0">
                <a:latin typeface="Arial" pitchFamily="34" charset="0"/>
                <a:cs typeface="Arial" pitchFamily="34" charset="0"/>
              </a:rPr>
              <a:t>dell'autovalutazione a fronte dei modelli di eccellenza</a:t>
            </a:r>
            <a:r>
              <a:rPr lang="it-IT" sz="2000" dirty="0" smtClean="0">
                <a:latin typeface="Arial" pitchFamily="34" charset="0"/>
                <a:cs typeface="Arial" pitchFamily="34" charset="0"/>
              </a:rPr>
              <a:t> </a:t>
            </a:r>
            <a:r>
              <a:rPr lang="it-IT" sz="2000" dirty="0" smtClean="0">
                <a:solidFill>
                  <a:schemeClr val="accent5">
                    <a:lumMod val="50000"/>
                  </a:schemeClr>
                </a:solidFill>
                <a:latin typeface="Arial" pitchFamily="34" charset="0"/>
                <a:cs typeface="Arial" pitchFamily="34" charset="0"/>
              </a:rPr>
              <a:t>ha radicalmente modificato la situazione. </a:t>
            </a:r>
          </a:p>
          <a:p>
            <a:pPr>
              <a:lnSpc>
                <a:spcPct val="115000"/>
              </a:lnSpc>
              <a:spcBef>
                <a:spcPct val="80000"/>
              </a:spcBef>
            </a:pPr>
            <a:r>
              <a:rPr lang="en-US" sz="2100" dirty="0" err="1" smtClean="0">
                <a:solidFill>
                  <a:schemeClr val="accent5">
                    <a:lumMod val="50000"/>
                  </a:schemeClr>
                </a:solidFill>
                <a:latin typeface="Arial" pitchFamily="34" charset="0"/>
                <a:cs typeface="Arial" pitchFamily="34" charset="0"/>
              </a:rPr>
              <a:t>Nel</a:t>
            </a:r>
            <a:r>
              <a:rPr lang="en-US" sz="2100" dirty="0" smtClean="0">
                <a:solidFill>
                  <a:schemeClr val="accent5">
                    <a:lumMod val="50000"/>
                  </a:schemeClr>
                </a:solidFill>
                <a:latin typeface="Arial" pitchFamily="34" charset="0"/>
                <a:cs typeface="Arial" pitchFamily="34" charset="0"/>
              </a:rPr>
              <a:t> 1987 </a:t>
            </a:r>
            <a:r>
              <a:rPr lang="en-US" sz="2100" dirty="0" err="1" smtClean="0">
                <a:solidFill>
                  <a:schemeClr val="accent5">
                    <a:lumMod val="50000"/>
                  </a:schemeClr>
                </a:solidFill>
                <a:latin typeface="Arial" pitchFamily="34" charset="0"/>
                <a:cs typeface="Arial" pitchFamily="34" charset="0"/>
              </a:rPr>
              <a:t>il</a:t>
            </a:r>
            <a:r>
              <a:rPr lang="en-US" sz="2100" dirty="0" smtClean="0">
                <a:solidFill>
                  <a:schemeClr val="accent5">
                    <a:lumMod val="50000"/>
                  </a:schemeClr>
                </a:solidFill>
                <a:latin typeface="Arial" pitchFamily="34" charset="0"/>
                <a:cs typeface="Arial" pitchFamily="34" charset="0"/>
              </a:rPr>
              <a:t> </a:t>
            </a:r>
            <a:r>
              <a:rPr lang="en-US" sz="2100" dirty="0" err="1" smtClean="0">
                <a:solidFill>
                  <a:schemeClr val="accent5">
                    <a:lumMod val="50000"/>
                  </a:schemeClr>
                </a:solidFill>
                <a:latin typeface="Arial" pitchFamily="34" charset="0"/>
                <a:cs typeface="Arial" pitchFamily="34" charset="0"/>
              </a:rPr>
              <a:t>Congresso</a:t>
            </a:r>
            <a:r>
              <a:rPr lang="en-US" sz="2100" dirty="0" smtClean="0">
                <a:solidFill>
                  <a:schemeClr val="accent5">
                    <a:lumMod val="50000"/>
                  </a:schemeClr>
                </a:solidFill>
                <a:latin typeface="Arial" pitchFamily="34" charset="0"/>
                <a:cs typeface="Arial" pitchFamily="34" charset="0"/>
              </a:rPr>
              <a:t> USA </a:t>
            </a:r>
            <a:r>
              <a:rPr lang="en-US" sz="2100" dirty="0" err="1" smtClean="0">
                <a:solidFill>
                  <a:schemeClr val="accent5">
                    <a:lumMod val="50000"/>
                  </a:schemeClr>
                </a:solidFill>
                <a:latin typeface="Arial" pitchFamily="34" charset="0"/>
                <a:cs typeface="Arial" pitchFamily="34" charset="0"/>
              </a:rPr>
              <a:t>creò</a:t>
            </a:r>
            <a:r>
              <a:rPr lang="en-US" sz="2100" dirty="0" smtClean="0">
                <a:solidFill>
                  <a:schemeClr val="accent5">
                    <a:lumMod val="50000"/>
                  </a:schemeClr>
                </a:solidFill>
                <a:latin typeface="Arial" pitchFamily="34" charset="0"/>
                <a:cs typeface="Arial" pitchFamily="34" charset="0"/>
              </a:rPr>
              <a:t> con </a:t>
            </a:r>
            <a:r>
              <a:rPr lang="en-US" sz="2100" dirty="0" err="1" smtClean="0">
                <a:solidFill>
                  <a:schemeClr val="accent5">
                    <a:lumMod val="50000"/>
                  </a:schemeClr>
                </a:solidFill>
                <a:latin typeface="Arial" pitchFamily="34" charset="0"/>
                <a:cs typeface="Arial" pitchFamily="34" charset="0"/>
              </a:rPr>
              <a:t>legge</a:t>
            </a:r>
            <a:r>
              <a:rPr lang="en-US" sz="2100" dirty="0" smtClean="0">
                <a:solidFill>
                  <a:schemeClr val="accent5">
                    <a:lumMod val="50000"/>
                  </a:schemeClr>
                </a:solidFill>
                <a:latin typeface="Arial" pitchFamily="34" charset="0"/>
                <a:cs typeface="Arial" pitchFamily="34" charset="0"/>
              </a:rPr>
              <a:t> </a:t>
            </a:r>
            <a:r>
              <a:rPr lang="en-US" sz="2100" dirty="0" err="1" smtClean="0">
                <a:solidFill>
                  <a:schemeClr val="accent5">
                    <a:lumMod val="50000"/>
                  </a:schemeClr>
                </a:solidFill>
                <a:latin typeface="Arial" pitchFamily="34" charset="0"/>
                <a:cs typeface="Arial" pitchFamily="34" charset="0"/>
              </a:rPr>
              <a:t>il</a:t>
            </a:r>
            <a:r>
              <a:rPr lang="en-US" sz="2100" dirty="0" smtClean="0">
                <a:solidFill>
                  <a:schemeClr val="accent5">
                    <a:lumMod val="50000"/>
                  </a:schemeClr>
                </a:solidFill>
                <a:latin typeface="Arial" pitchFamily="34" charset="0"/>
                <a:cs typeface="Arial" pitchFamily="34" charset="0"/>
              </a:rPr>
              <a:t> </a:t>
            </a:r>
            <a:r>
              <a:rPr lang="en-US" sz="2100" dirty="0" err="1" smtClean="0">
                <a:latin typeface="Arial" pitchFamily="34" charset="0"/>
                <a:cs typeface="Arial" pitchFamily="34" charset="0"/>
              </a:rPr>
              <a:t>Premio</a:t>
            </a:r>
            <a:r>
              <a:rPr lang="en-US" sz="2100" dirty="0" smtClean="0">
                <a:latin typeface="Arial" pitchFamily="34" charset="0"/>
                <a:cs typeface="Arial" pitchFamily="34" charset="0"/>
              </a:rPr>
              <a:t> </a:t>
            </a:r>
            <a:r>
              <a:rPr lang="it-IT" sz="2100" dirty="0" smtClean="0">
                <a:latin typeface="Arial" pitchFamily="34" charset="0"/>
                <a:cs typeface="Arial" pitchFamily="34" charset="0"/>
              </a:rPr>
              <a:t>Malcolm </a:t>
            </a:r>
            <a:r>
              <a:rPr lang="it-IT" sz="2100" dirty="0" err="1" smtClean="0">
                <a:latin typeface="Arial" pitchFamily="34" charset="0"/>
                <a:cs typeface="Arial" pitchFamily="34" charset="0"/>
              </a:rPr>
              <a:t>Baldrige</a:t>
            </a:r>
            <a:r>
              <a:rPr lang="it-IT" sz="2100" dirty="0" smtClean="0">
                <a:latin typeface="Arial" pitchFamily="34" charset="0"/>
                <a:cs typeface="Arial" pitchFamily="34" charset="0"/>
              </a:rPr>
              <a:t> Award </a:t>
            </a:r>
            <a:r>
              <a:rPr lang="en-US" sz="2100" dirty="0" smtClean="0">
                <a:solidFill>
                  <a:schemeClr val="accent5">
                    <a:lumMod val="50000"/>
                  </a:schemeClr>
                </a:solidFill>
                <a:latin typeface="Arial" pitchFamily="34" charset="0"/>
                <a:cs typeface="Arial" pitchFamily="34" charset="0"/>
              </a:rPr>
              <a:t>(non </a:t>
            </a:r>
            <a:r>
              <a:rPr lang="en-US" sz="2100" dirty="0" err="1" smtClean="0">
                <a:solidFill>
                  <a:schemeClr val="accent5">
                    <a:lumMod val="50000"/>
                  </a:schemeClr>
                </a:solidFill>
                <a:latin typeface="Arial" pitchFamily="34" charset="0"/>
                <a:cs typeface="Arial" pitchFamily="34" charset="0"/>
              </a:rPr>
              <a:t>commerciale</a:t>
            </a:r>
            <a:r>
              <a:rPr lang="en-US" sz="2100" dirty="0" smtClean="0">
                <a:solidFill>
                  <a:schemeClr val="accent5">
                    <a:lumMod val="50000"/>
                  </a:schemeClr>
                </a:solidFill>
                <a:latin typeface="Arial" pitchFamily="34" charset="0"/>
                <a:cs typeface="Arial" pitchFamily="34" charset="0"/>
              </a:rPr>
              <a:t>), </a:t>
            </a:r>
            <a:r>
              <a:rPr lang="it-IT" sz="2100" dirty="0" smtClean="0">
                <a:solidFill>
                  <a:schemeClr val="accent5">
                    <a:lumMod val="50000"/>
                  </a:schemeClr>
                </a:solidFill>
                <a:latin typeface="Arial" pitchFamily="34" charset="0"/>
                <a:cs typeface="Arial" pitchFamily="34" charset="0"/>
              </a:rPr>
              <a:t>consegnato ogni anno dal Presidente USA, e salutato come </a:t>
            </a:r>
            <a:r>
              <a:rPr lang="it-IT" sz="2100" i="1" dirty="0" smtClean="0">
                <a:latin typeface="Arial" pitchFamily="34" charset="0"/>
                <a:cs typeface="Arial" pitchFamily="34" charset="0"/>
              </a:rPr>
              <a:t>'il più grande singolo contributo alla rinascita del Paese'</a:t>
            </a:r>
          </a:p>
          <a:p>
            <a:pPr>
              <a:lnSpc>
                <a:spcPct val="115000"/>
              </a:lnSpc>
              <a:spcBef>
                <a:spcPct val="80000"/>
              </a:spcBef>
            </a:pPr>
            <a:r>
              <a:rPr lang="it-IT" sz="2100" i="1" dirty="0" smtClean="0">
                <a:solidFill>
                  <a:schemeClr val="accent5">
                    <a:lumMod val="50000"/>
                  </a:schemeClr>
                </a:solidFill>
                <a:latin typeface="Arial" pitchFamily="34" charset="0"/>
                <a:cs typeface="Arial" pitchFamily="34" charset="0"/>
              </a:rPr>
              <a:t>“… esso offre uno strumento alle organizzazioni grandi e piccole, sia manifatturiere che dei servizi, per esaminare il loro approccio alla qualità. Esso offre alle organizzazioni un riferimento con il quale </a:t>
            </a:r>
            <a:r>
              <a:rPr lang="it-IT" sz="2100" i="1" dirty="0" smtClean="0">
                <a:latin typeface="Arial" pitchFamily="34" charset="0"/>
                <a:cs typeface="Arial" pitchFamily="34" charset="0"/>
              </a:rPr>
              <a:t>confrontare il proprio progresso con quello delle migliori del paese"</a:t>
            </a:r>
          </a:p>
          <a:p>
            <a:pPr>
              <a:lnSpc>
                <a:spcPct val="115000"/>
              </a:lnSpc>
              <a:spcBef>
                <a:spcPct val="80000"/>
              </a:spcBef>
            </a:pPr>
            <a:r>
              <a:rPr lang="en-US" sz="2100" i="1" dirty="0" smtClean="0">
                <a:solidFill>
                  <a:schemeClr val="accent5">
                    <a:lumMod val="50000"/>
                  </a:schemeClr>
                </a:solidFill>
                <a:latin typeface="Arial" pitchFamily="34" charset="0"/>
                <a:cs typeface="Arial" pitchFamily="34" charset="0"/>
              </a:rPr>
              <a:t>'probably the </a:t>
            </a:r>
            <a:r>
              <a:rPr lang="en-US" sz="2100" i="1" dirty="0" smtClean="0">
                <a:latin typeface="Arial" pitchFamily="34" charset="0"/>
                <a:cs typeface="Arial" pitchFamily="34" charset="0"/>
              </a:rPr>
              <a:t>single most influential document </a:t>
            </a:r>
            <a:r>
              <a:rPr lang="en-US" sz="2100" i="1" dirty="0" smtClean="0">
                <a:solidFill>
                  <a:schemeClr val="accent5">
                    <a:lumMod val="50000"/>
                  </a:schemeClr>
                </a:solidFill>
                <a:latin typeface="Arial" pitchFamily="34" charset="0"/>
                <a:cs typeface="Arial" pitchFamily="34" charset="0"/>
              </a:rPr>
              <a:t>in the modern history of American business ... </a:t>
            </a:r>
            <a:r>
              <a:rPr lang="it-IT" sz="1800" dirty="0" smtClean="0">
                <a:latin typeface="Arial" pitchFamily="34" charset="0"/>
                <a:cs typeface="Arial" pitchFamily="34" charset="0"/>
              </a:rPr>
              <a:t/>
            </a:r>
            <a:br>
              <a:rPr lang="it-IT" sz="1800" dirty="0" smtClean="0">
                <a:latin typeface="Arial" pitchFamily="34" charset="0"/>
                <a:cs typeface="Arial" pitchFamily="34" charset="0"/>
              </a:rPr>
            </a:br>
            <a:endParaRPr lang="it-IT" sz="1600" dirty="0" smtClean="0">
              <a:latin typeface="Arial"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06243">
                                            <p:txEl>
                                              <p:pRg st="0" end="0"/>
                                            </p:txEl>
                                          </p:spTgt>
                                        </p:tgtEl>
                                        <p:attrNameLst>
                                          <p:attrName>style.visibility</p:attrName>
                                        </p:attrNameLst>
                                      </p:cBhvr>
                                      <p:to>
                                        <p:strVal val="visible"/>
                                      </p:to>
                                    </p:set>
                                    <p:anim calcmode="lin" valueType="num">
                                      <p:cBhvr additive="base">
                                        <p:cTn id="7" dur="500" fill="hold"/>
                                        <p:tgtEl>
                                          <p:spTgt spid="906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6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06243">
                                            <p:txEl>
                                              <p:pRg st="1" end="1"/>
                                            </p:txEl>
                                          </p:spTgt>
                                        </p:tgtEl>
                                        <p:attrNameLst>
                                          <p:attrName>style.visibility</p:attrName>
                                        </p:attrNameLst>
                                      </p:cBhvr>
                                      <p:to>
                                        <p:strVal val="visible"/>
                                      </p:to>
                                    </p:set>
                                    <p:anim calcmode="lin" valueType="num">
                                      <p:cBhvr additive="base">
                                        <p:cTn id="13" dur="500" fill="hold"/>
                                        <p:tgtEl>
                                          <p:spTgt spid="906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06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06243">
                                            <p:txEl>
                                              <p:pRg st="2" end="2"/>
                                            </p:txEl>
                                          </p:spTgt>
                                        </p:tgtEl>
                                        <p:attrNameLst>
                                          <p:attrName>style.visibility</p:attrName>
                                        </p:attrNameLst>
                                      </p:cBhvr>
                                      <p:to>
                                        <p:strVal val="visible"/>
                                      </p:to>
                                    </p:set>
                                    <p:anim calcmode="lin" valueType="num">
                                      <p:cBhvr additive="base">
                                        <p:cTn id="19" dur="500" fill="hold"/>
                                        <p:tgtEl>
                                          <p:spTgt spid="906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06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06243">
                                            <p:txEl>
                                              <p:pRg st="3" end="3"/>
                                            </p:txEl>
                                          </p:spTgt>
                                        </p:tgtEl>
                                        <p:attrNameLst>
                                          <p:attrName>style.visibility</p:attrName>
                                        </p:attrNameLst>
                                      </p:cBhvr>
                                      <p:to>
                                        <p:strVal val="visible"/>
                                      </p:to>
                                    </p:set>
                                    <p:anim calcmode="lin" valueType="num">
                                      <p:cBhvr additive="base">
                                        <p:cTn id="25" dur="500" fill="hold"/>
                                        <p:tgtEl>
                                          <p:spTgt spid="906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062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457200" y="274638"/>
            <a:ext cx="8229600" cy="706437"/>
          </a:xfrm>
        </p:spPr>
        <p:txBody>
          <a:bodyPr/>
          <a:lstStyle/>
          <a:p>
            <a:r>
              <a:rPr lang="en-US" sz="2400" dirty="0" smtClean="0">
                <a:solidFill>
                  <a:schemeClr val="tx1"/>
                </a:solidFill>
              </a:rPr>
              <a:t/>
            </a:r>
            <a:br>
              <a:rPr lang="en-US" sz="2400" dirty="0" smtClean="0">
                <a:solidFill>
                  <a:schemeClr val="tx1"/>
                </a:solidFill>
              </a:rPr>
            </a:br>
            <a:r>
              <a:rPr lang="en-US" sz="2000" dirty="0" smtClean="0">
                <a:solidFill>
                  <a:schemeClr val="tx1"/>
                </a:solidFill>
              </a:rPr>
              <a:t>Today we observe the 25th anniversary of the Malcolm </a:t>
            </a:r>
            <a:r>
              <a:rPr lang="en-US" sz="2000" dirty="0" err="1" smtClean="0">
                <a:solidFill>
                  <a:schemeClr val="tx1"/>
                </a:solidFill>
              </a:rPr>
              <a:t>Baldrige</a:t>
            </a:r>
            <a:r>
              <a:rPr lang="en-US" sz="2000" dirty="0" smtClean="0">
                <a:solidFill>
                  <a:schemeClr val="tx1"/>
                </a:solidFill>
              </a:rPr>
              <a:t> National Quality Award</a:t>
            </a:r>
            <a:r>
              <a:rPr lang="en-US" sz="2000" u="sng" dirty="0" smtClean="0">
                <a:solidFill>
                  <a:schemeClr val="tx1"/>
                </a:solidFill>
                <a:hlinkClick r:id="rId2" tooltip="9:12 am"/>
              </a:rPr>
              <a:t>            August 20, 2012</a:t>
            </a:r>
            <a:r>
              <a:rPr lang="it-IT" sz="2000" dirty="0" smtClean="0">
                <a:solidFill>
                  <a:schemeClr val="tx1"/>
                </a:solidFill>
              </a:rPr>
              <a:t> </a:t>
            </a:r>
            <a:r>
              <a:rPr lang="en-US" sz="3200" dirty="0" smtClean="0">
                <a:solidFill>
                  <a:schemeClr val="tx1"/>
                </a:solidFill>
              </a:rPr>
              <a:t/>
            </a:r>
            <a:br>
              <a:rPr lang="en-US" sz="3200" dirty="0" smtClean="0">
                <a:solidFill>
                  <a:schemeClr val="tx1"/>
                </a:solidFill>
              </a:rPr>
            </a:br>
            <a:endParaRPr lang="it-IT" dirty="0" smtClean="0"/>
          </a:p>
        </p:txBody>
      </p:sp>
      <p:pic>
        <p:nvPicPr>
          <p:cNvPr id="17411" name="Picture 2"/>
          <p:cNvPicPr>
            <a:picLocks noGrp="1" noChangeAspect="1" noChangeArrowheads="1"/>
          </p:cNvPicPr>
          <p:nvPr>
            <p:ph idx="1"/>
          </p:nvPr>
        </p:nvPicPr>
        <p:blipFill>
          <a:blip r:embed="rId3" cstate="print"/>
          <a:srcRect l="24046" t="27679" r="42841" b="29666"/>
          <a:stretch>
            <a:fillRect/>
          </a:stretch>
        </p:blipFill>
        <p:spPr>
          <a:xfrm>
            <a:off x="1417638" y="1763713"/>
            <a:ext cx="5962650" cy="3537495"/>
          </a:xfrm>
          <a:noFill/>
        </p:spPr>
      </p:pic>
      <p:sp>
        <p:nvSpPr>
          <p:cNvPr id="5" name="Rettangolo 4"/>
          <p:cNvSpPr/>
          <p:nvPr/>
        </p:nvSpPr>
        <p:spPr>
          <a:xfrm>
            <a:off x="1403648" y="5445224"/>
            <a:ext cx="5832648" cy="523220"/>
          </a:xfrm>
          <a:prstGeom prst="rect">
            <a:avLst/>
          </a:prstGeom>
        </p:spPr>
        <p:txBody>
          <a:bodyPr wrap="square">
            <a:spAutoFit/>
          </a:bodyPr>
          <a:lstStyle/>
          <a:p>
            <a:r>
              <a:rPr lang="en-US" sz="1400" b="1" dirty="0" smtClean="0">
                <a:solidFill>
                  <a:schemeClr val="accent5">
                    <a:lumMod val="75000"/>
                  </a:schemeClr>
                </a:solidFill>
              </a:rPr>
              <a:t>50,000 examiners have and continue to serve as expert resources in organizations of all kinds and in every sector of the economy</a:t>
            </a:r>
            <a:r>
              <a:rPr lang="en-US" sz="1400" dirty="0" smtClean="0">
                <a:solidFill>
                  <a:schemeClr val="tx1"/>
                </a:solidFill>
              </a:rPr>
              <a:t>.</a:t>
            </a:r>
            <a:endParaRPr lang="it-IT" sz="1400" dirty="0"/>
          </a:p>
        </p:txBody>
      </p:sp>
      <p:sp>
        <p:nvSpPr>
          <p:cNvPr id="6" name="Segnaposto data 5"/>
          <p:cNvSpPr>
            <a:spLocks noGrp="1"/>
          </p:cNvSpPr>
          <p:nvPr>
            <p:ph type="dt" sz="half" idx="10"/>
          </p:nvPr>
        </p:nvSpPr>
        <p:spPr/>
        <p:txBody>
          <a:bodyPr/>
          <a:lstStyle/>
          <a:p>
            <a:pPr>
              <a:defRPr/>
            </a:pPr>
            <a:r>
              <a:rPr lang="it-IT" smtClean="0"/>
              <a:t>04/06/2015</a:t>
            </a:r>
            <a:endParaRPr lang="it-IT" dirty="0"/>
          </a:p>
        </p:txBody>
      </p:sp>
      <p:sp>
        <p:nvSpPr>
          <p:cNvPr id="7" name="Segnaposto numero diapositiva 6"/>
          <p:cNvSpPr>
            <a:spLocks noGrp="1"/>
          </p:cNvSpPr>
          <p:nvPr>
            <p:ph type="sldNum" sz="quarter" idx="12"/>
          </p:nvPr>
        </p:nvSpPr>
        <p:spPr/>
        <p:txBody>
          <a:bodyPr/>
          <a:lstStyle/>
          <a:p>
            <a:pPr>
              <a:defRPr/>
            </a:pPr>
            <a:fld id="{5081AF6A-A3F3-4047-973C-8278BD5FC8AE}" type="slidenum">
              <a:rPr lang="it-IT" smtClean="0"/>
              <a:pPr>
                <a:defRPr/>
              </a:pPr>
              <a:t>8</a:t>
            </a:fld>
            <a:endParaRPr lang="it-IT" dirty="0"/>
          </a:p>
        </p:txBody>
      </p:sp>
      <p:sp>
        <p:nvSpPr>
          <p:cNvPr id="8" name="Segnaposto piè di pagina 7"/>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457200" y="274638"/>
            <a:ext cx="8229600" cy="706437"/>
          </a:xfrm>
        </p:spPr>
        <p:txBody>
          <a:bodyPr/>
          <a:lstStyle/>
          <a:p>
            <a:r>
              <a:rPr lang="en-US" dirty="0" smtClean="0"/>
              <a:t>“Why </a:t>
            </a:r>
            <a:r>
              <a:rPr lang="en-US" dirty="0" err="1" smtClean="0"/>
              <a:t>Baldrige</a:t>
            </a:r>
            <a:r>
              <a:rPr lang="en-US" dirty="0" smtClean="0"/>
              <a:t>?”</a:t>
            </a:r>
            <a:endParaRPr lang="it-IT" dirty="0" smtClean="0"/>
          </a:p>
        </p:txBody>
      </p:sp>
      <p:sp>
        <p:nvSpPr>
          <p:cNvPr id="18435" name="Segnaposto contenuto 2"/>
          <p:cNvSpPr>
            <a:spLocks noGrp="1"/>
          </p:cNvSpPr>
          <p:nvPr>
            <p:ph idx="1"/>
          </p:nvPr>
        </p:nvSpPr>
        <p:spPr>
          <a:xfrm>
            <a:off x="457200" y="1196975"/>
            <a:ext cx="8229600" cy="5111750"/>
          </a:xfrm>
        </p:spPr>
        <p:txBody>
          <a:bodyPr>
            <a:normAutofit fontScale="77500" lnSpcReduction="20000"/>
          </a:bodyPr>
          <a:lstStyle/>
          <a:p>
            <a:pPr marL="266700" indent="-266700">
              <a:buNone/>
            </a:pPr>
            <a:endParaRPr lang="en-US" dirty="0" smtClean="0">
              <a:solidFill>
                <a:schemeClr val="accent5">
                  <a:lumMod val="50000"/>
                </a:schemeClr>
              </a:solidFill>
            </a:endParaRPr>
          </a:p>
          <a:p>
            <a:pPr marL="266700" indent="-266700"/>
            <a:r>
              <a:rPr lang="en-US" dirty="0" err="1" smtClean="0">
                <a:solidFill>
                  <a:schemeClr val="accent5">
                    <a:lumMod val="50000"/>
                  </a:schemeClr>
                </a:solidFill>
              </a:rPr>
              <a:t>Dopo</a:t>
            </a:r>
            <a:r>
              <a:rPr lang="en-US" dirty="0" smtClean="0">
                <a:solidFill>
                  <a:schemeClr val="accent5">
                    <a:lumMod val="50000"/>
                  </a:schemeClr>
                </a:solidFill>
              </a:rPr>
              <a:t> 23 years </a:t>
            </a:r>
            <a:r>
              <a:rPr lang="en-US" dirty="0" err="1" smtClean="0">
                <a:solidFill>
                  <a:schemeClr val="accent5">
                    <a:lumMod val="50000"/>
                  </a:schemeClr>
                </a:solidFill>
              </a:rPr>
              <a:t>il"Baldrige</a:t>
            </a:r>
            <a:r>
              <a:rPr lang="en-US" dirty="0" smtClean="0">
                <a:solidFill>
                  <a:schemeClr val="accent5">
                    <a:lumMod val="50000"/>
                  </a:schemeClr>
                </a:solidFill>
              </a:rPr>
              <a:t> National Quality Program" </a:t>
            </a:r>
            <a:r>
              <a:rPr lang="en-US" dirty="0" err="1" smtClean="0">
                <a:solidFill>
                  <a:schemeClr val="accent5">
                    <a:lumMod val="50000"/>
                  </a:schemeClr>
                </a:solidFill>
              </a:rPr>
              <a:t>diventa</a:t>
            </a:r>
            <a:r>
              <a:rPr lang="en-US" dirty="0" smtClean="0">
                <a:solidFill>
                  <a:schemeClr val="accent5">
                    <a:lumMod val="50000"/>
                  </a:schemeClr>
                </a:solidFill>
              </a:rPr>
              <a:t> </a:t>
            </a:r>
            <a:r>
              <a:rPr lang="en-US" dirty="0" err="1" smtClean="0">
                <a:solidFill>
                  <a:schemeClr val="accent5">
                    <a:lumMod val="50000"/>
                  </a:schemeClr>
                </a:solidFill>
              </a:rPr>
              <a:t>Baldrige</a:t>
            </a:r>
            <a:r>
              <a:rPr lang="en-US" dirty="0" smtClean="0">
                <a:solidFill>
                  <a:schemeClr val="accent5">
                    <a:lumMod val="50000"/>
                  </a:schemeClr>
                </a:solidFill>
              </a:rPr>
              <a:t> Performance Excellence Program.</a:t>
            </a:r>
          </a:p>
          <a:p>
            <a:pPr marL="266700" indent="-266700">
              <a:buNone/>
            </a:pPr>
            <a:endParaRPr lang="en-US" dirty="0" smtClean="0">
              <a:solidFill>
                <a:schemeClr val="accent5">
                  <a:lumMod val="50000"/>
                </a:schemeClr>
              </a:solidFill>
            </a:endParaRPr>
          </a:p>
          <a:p>
            <a:pPr marL="266700" indent="-266700"/>
            <a:r>
              <a:rPr lang="en-US" dirty="0" err="1" smtClean="0">
                <a:solidFill>
                  <a:schemeClr val="accent5">
                    <a:lumMod val="50000"/>
                  </a:schemeClr>
                </a:solidFill>
              </a:rPr>
              <a:t>Nei</a:t>
            </a:r>
            <a:r>
              <a:rPr lang="en-US" dirty="0" smtClean="0">
                <a:solidFill>
                  <a:schemeClr val="accent5">
                    <a:lumMod val="50000"/>
                  </a:schemeClr>
                </a:solidFill>
              </a:rPr>
              <a:t> </a:t>
            </a:r>
            <a:r>
              <a:rPr lang="en-US" dirty="0" err="1" smtClean="0">
                <a:solidFill>
                  <a:schemeClr val="accent5">
                    <a:lumMod val="50000"/>
                  </a:schemeClr>
                </a:solidFill>
              </a:rPr>
              <a:t>suoi</a:t>
            </a:r>
            <a:r>
              <a:rPr lang="en-US" dirty="0" smtClean="0">
                <a:solidFill>
                  <a:schemeClr val="accent5">
                    <a:lumMod val="50000"/>
                  </a:schemeClr>
                </a:solidFill>
              </a:rPr>
              <a:t> 25 </a:t>
            </a:r>
            <a:r>
              <a:rPr lang="en-US" dirty="0" err="1" smtClean="0">
                <a:solidFill>
                  <a:schemeClr val="accent5">
                    <a:lumMod val="50000"/>
                  </a:schemeClr>
                </a:solidFill>
              </a:rPr>
              <a:t>anni</a:t>
            </a:r>
            <a:r>
              <a:rPr lang="en-US" dirty="0" smtClean="0">
                <a:solidFill>
                  <a:schemeClr val="accent5">
                    <a:lumMod val="50000"/>
                  </a:schemeClr>
                </a:solidFill>
              </a:rPr>
              <a:t> </a:t>
            </a:r>
            <a:r>
              <a:rPr lang="en-US" dirty="0" err="1" smtClean="0">
                <a:solidFill>
                  <a:schemeClr val="accent5">
                    <a:lumMod val="50000"/>
                  </a:schemeClr>
                </a:solidFill>
              </a:rPr>
              <a:t>il</a:t>
            </a:r>
            <a:r>
              <a:rPr lang="en-US" dirty="0" smtClean="0">
                <a:solidFill>
                  <a:schemeClr val="accent5">
                    <a:lumMod val="50000"/>
                  </a:schemeClr>
                </a:solidFill>
              </a:rPr>
              <a:t> </a:t>
            </a:r>
            <a:r>
              <a:rPr lang="en-US" dirty="0" err="1" smtClean="0">
                <a:solidFill>
                  <a:schemeClr val="accent5">
                    <a:lumMod val="50000"/>
                  </a:schemeClr>
                </a:solidFill>
              </a:rPr>
              <a:t>Baldrige</a:t>
            </a:r>
            <a:r>
              <a:rPr lang="en-US" dirty="0" smtClean="0">
                <a:solidFill>
                  <a:schemeClr val="accent5">
                    <a:lumMod val="50000"/>
                  </a:schemeClr>
                </a:solidFill>
              </a:rPr>
              <a:t> Program ha </a:t>
            </a:r>
            <a:r>
              <a:rPr lang="en-US" dirty="0" err="1" smtClean="0">
                <a:solidFill>
                  <a:schemeClr val="accent5">
                    <a:lumMod val="50000"/>
                  </a:schemeClr>
                </a:solidFill>
              </a:rPr>
              <a:t>dato</a:t>
            </a:r>
            <a:r>
              <a:rPr lang="en-US" dirty="0" smtClean="0">
                <a:solidFill>
                  <a:schemeClr val="accent5">
                    <a:lumMod val="50000"/>
                  </a:schemeClr>
                </a:solidFill>
              </a:rPr>
              <a:t> </a:t>
            </a:r>
            <a:r>
              <a:rPr lang="en-US" dirty="0" err="1" smtClean="0">
                <a:solidFill>
                  <a:schemeClr val="accent5">
                    <a:lumMod val="50000"/>
                  </a:schemeClr>
                </a:solidFill>
              </a:rPr>
              <a:t>ampia</a:t>
            </a:r>
            <a:r>
              <a:rPr lang="en-US" dirty="0" smtClean="0">
                <a:solidFill>
                  <a:schemeClr val="accent5">
                    <a:lumMod val="50000"/>
                  </a:schemeClr>
                </a:solidFill>
              </a:rPr>
              <a:t> </a:t>
            </a:r>
            <a:r>
              <a:rPr lang="en-US" dirty="0" err="1" smtClean="0">
                <a:solidFill>
                  <a:schemeClr val="accent5">
                    <a:lumMod val="50000"/>
                  </a:schemeClr>
                </a:solidFill>
              </a:rPr>
              <a:t>evidenze</a:t>
            </a:r>
            <a:r>
              <a:rPr lang="en-US" dirty="0" smtClean="0">
                <a:solidFill>
                  <a:schemeClr val="accent5">
                    <a:lumMod val="50000"/>
                  </a:schemeClr>
                </a:solidFill>
              </a:rPr>
              <a:t> del </a:t>
            </a:r>
            <a:r>
              <a:rPr lang="en-US" dirty="0" err="1" smtClean="0">
                <a:solidFill>
                  <a:schemeClr val="accent5">
                    <a:lumMod val="50000"/>
                  </a:schemeClr>
                </a:solidFill>
              </a:rPr>
              <a:t>ritorno</a:t>
            </a:r>
            <a:r>
              <a:rPr lang="en-US" dirty="0" smtClean="0">
                <a:solidFill>
                  <a:schemeClr val="accent5">
                    <a:lumMod val="50000"/>
                  </a:schemeClr>
                </a:solidFill>
              </a:rPr>
              <a:t> </a:t>
            </a:r>
            <a:r>
              <a:rPr lang="en-US" dirty="0" err="1" smtClean="0">
                <a:solidFill>
                  <a:schemeClr val="accent5">
                    <a:lumMod val="50000"/>
                  </a:schemeClr>
                </a:solidFill>
              </a:rPr>
              <a:t>dell'investimento</a:t>
            </a:r>
            <a:r>
              <a:rPr lang="en-US" dirty="0" smtClean="0">
                <a:solidFill>
                  <a:schemeClr val="accent5">
                    <a:lumMod val="50000"/>
                  </a:schemeClr>
                </a:solidFill>
              </a:rPr>
              <a:t>. </a:t>
            </a:r>
          </a:p>
          <a:p>
            <a:pPr marL="266700" indent="-266700">
              <a:buNone/>
            </a:pPr>
            <a:endParaRPr lang="en-US" dirty="0" smtClean="0">
              <a:solidFill>
                <a:schemeClr val="accent5">
                  <a:lumMod val="50000"/>
                </a:schemeClr>
              </a:solidFill>
            </a:endParaRPr>
          </a:p>
          <a:p>
            <a:pPr marL="266700" indent="-266700"/>
            <a:r>
              <a:rPr lang="en-US" dirty="0" err="1" smtClean="0">
                <a:solidFill>
                  <a:schemeClr val="accent5">
                    <a:lumMod val="50000"/>
                  </a:schemeClr>
                </a:solidFill>
              </a:rPr>
              <a:t>L'analisi</a:t>
            </a:r>
            <a:r>
              <a:rPr lang="en-US" dirty="0" smtClean="0">
                <a:solidFill>
                  <a:schemeClr val="accent5">
                    <a:lumMod val="50000"/>
                  </a:schemeClr>
                </a:solidFill>
              </a:rPr>
              <a:t> </a:t>
            </a:r>
            <a:r>
              <a:rPr lang="en-US" dirty="0" err="1" smtClean="0">
                <a:solidFill>
                  <a:schemeClr val="accent5">
                    <a:lumMod val="50000"/>
                  </a:schemeClr>
                </a:solidFill>
              </a:rPr>
              <a:t>dei</a:t>
            </a:r>
            <a:r>
              <a:rPr lang="en-US" dirty="0" smtClean="0">
                <a:solidFill>
                  <a:schemeClr val="accent5">
                    <a:lumMod val="50000"/>
                  </a:schemeClr>
                </a:solidFill>
              </a:rPr>
              <a:t> </a:t>
            </a:r>
            <a:r>
              <a:rPr lang="en-US" dirty="0" err="1" smtClean="0">
                <a:solidFill>
                  <a:schemeClr val="accent5">
                    <a:lumMod val="50000"/>
                  </a:schemeClr>
                </a:solidFill>
              </a:rPr>
              <a:t>dati</a:t>
            </a:r>
            <a:r>
              <a:rPr lang="en-US" dirty="0" smtClean="0">
                <a:solidFill>
                  <a:schemeClr val="accent5">
                    <a:lumMod val="50000"/>
                  </a:schemeClr>
                </a:solidFill>
              </a:rPr>
              <a:t> </a:t>
            </a:r>
            <a:r>
              <a:rPr lang="en-US" dirty="0" err="1" smtClean="0">
                <a:solidFill>
                  <a:schemeClr val="accent5">
                    <a:lumMod val="50000"/>
                  </a:schemeClr>
                </a:solidFill>
              </a:rPr>
              <a:t>dei</a:t>
            </a:r>
            <a:r>
              <a:rPr lang="en-US" dirty="0" smtClean="0">
                <a:solidFill>
                  <a:schemeClr val="accent5">
                    <a:lumMod val="50000"/>
                  </a:schemeClr>
                </a:solidFill>
              </a:rPr>
              <a:t> 'due volte </a:t>
            </a:r>
            <a:r>
              <a:rPr lang="en-US" dirty="0" err="1" smtClean="0">
                <a:solidFill>
                  <a:schemeClr val="accent5">
                    <a:lumMod val="50000"/>
                  </a:schemeClr>
                </a:solidFill>
              </a:rPr>
              <a:t>vincitori</a:t>
            </a:r>
            <a:r>
              <a:rPr lang="en-US" dirty="0" smtClean="0">
                <a:solidFill>
                  <a:schemeClr val="accent5">
                    <a:lumMod val="50000"/>
                  </a:schemeClr>
                </a:solidFill>
              </a:rPr>
              <a:t>' </a:t>
            </a:r>
            <a:r>
              <a:rPr lang="en-US" dirty="0" err="1" smtClean="0">
                <a:solidFill>
                  <a:schemeClr val="accent5">
                    <a:lumMod val="50000"/>
                  </a:schemeClr>
                </a:solidFill>
              </a:rPr>
              <a:t>mostra</a:t>
            </a:r>
            <a:r>
              <a:rPr lang="en-US" dirty="0" smtClean="0">
                <a:solidFill>
                  <a:schemeClr val="accent5">
                    <a:lumMod val="50000"/>
                  </a:schemeClr>
                </a:solidFill>
              </a:rPr>
              <a:t> </a:t>
            </a:r>
            <a:r>
              <a:rPr lang="en-US" dirty="0" err="1" smtClean="0">
                <a:solidFill>
                  <a:schemeClr val="accent5">
                    <a:lumMod val="50000"/>
                  </a:schemeClr>
                </a:solidFill>
              </a:rPr>
              <a:t>una</a:t>
            </a:r>
            <a:r>
              <a:rPr lang="en-US" dirty="0" smtClean="0">
                <a:solidFill>
                  <a:schemeClr val="accent5">
                    <a:lumMod val="50000"/>
                  </a:schemeClr>
                </a:solidFill>
              </a:rPr>
              <a:t> </a:t>
            </a:r>
            <a:r>
              <a:rPr lang="en-US" dirty="0" err="1" smtClean="0">
                <a:solidFill>
                  <a:schemeClr val="accent5">
                    <a:lumMod val="50000"/>
                  </a:schemeClr>
                </a:solidFill>
              </a:rPr>
              <a:t>crescita</a:t>
            </a:r>
            <a:r>
              <a:rPr lang="en-US" dirty="0" smtClean="0">
                <a:solidFill>
                  <a:schemeClr val="accent5">
                    <a:lumMod val="50000"/>
                  </a:schemeClr>
                </a:solidFill>
              </a:rPr>
              <a:t> media </a:t>
            </a:r>
            <a:r>
              <a:rPr lang="en-US" dirty="0" err="1" smtClean="0">
                <a:solidFill>
                  <a:schemeClr val="accent5">
                    <a:lumMod val="50000"/>
                  </a:schemeClr>
                </a:solidFill>
              </a:rPr>
              <a:t>nei</a:t>
            </a:r>
            <a:r>
              <a:rPr lang="en-US" dirty="0" smtClean="0">
                <a:solidFill>
                  <a:schemeClr val="accent5">
                    <a:lumMod val="50000"/>
                  </a:schemeClr>
                </a:solidFill>
              </a:rPr>
              <a:t> </a:t>
            </a:r>
            <a:r>
              <a:rPr lang="en-US" dirty="0" err="1" smtClean="0">
                <a:solidFill>
                  <a:schemeClr val="accent5">
                    <a:lumMod val="50000"/>
                  </a:schemeClr>
                </a:solidFill>
              </a:rPr>
              <a:t>ricavi</a:t>
            </a:r>
            <a:r>
              <a:rPr lang="en-US" dirty="0" smtClean="0">
                <a:solidFill>
                  <a:schemeClr val="accent5">
                    <a:lumMod val="50000"/>
                  </a:schemeClr>
                </a:solidFill>
              </a:rPr>
              <a:t> del 94% e </a:t>
            </a:r>
            <a:r>
              <a:rPr lang="en-US" dirty="0" err="1" smtClean="0">
                <a:solidFill>
                  <a:schemeClr val="accent5">
                    <a:lumMod val="50000"/>
                  </a:schemeClr>
                </a:solidFill>
              </a:rPr>
              <a:t>nell'occupazione</a:t>
            </a:r>
            <a:r>
              <a:rPr lang="en-US" dirty="0" smtClean="0">
                <a:solidFill>
                  <a:schemeClr val="accent5">
                    <a:lumMod val="50000"/>
                  </a:schemeClr>
                </a:solidFill>
              </a:rPr>
              <a:t> del 63%; </a:t>
            </a:r>
            <a:r>
              <a:rPr lang="en-US" dirty="0" smtClean="0"/>
              <a:t>la </a:t>
            </a:r>
            <a:r>
              <a:rPr lang="en-US" dirty="0" err="1" smtClean="0"/>
              <a:t>crescita</a:t>
            </a:r>
            <a:r>
              <a:rPr lang="en-US" dirty="0" smtClean="0"/>
              <a:t> media </a:t>
            </a:r>
            <a:r>
              <a:rPr lang="en-US" dirty="0" err="1" smtClean="0"/>
              <a:t>nell'occupazione</a:t>
            </a:r>
            <a:r>
              <a:rPr lang="en-US" dirty="0" smtClean="0"/>
              <a:t> fu quasi 20 volte </a:t>
            </a:r>
            <a:r>
              <a:rPr lang="en-US" dirty="0" err="1" smtClean="0"/>
              <a:t>maggiore</a:t>
            </a:r>
            <a:r>
              <a:rPr lang="en-US" dirty="0" smtClean="0"/>
              <a:t> </a:t>
            </a:r>
            <a:r>
              <a:rPr lang="en-US" dirty="0" err="1" smtClean="0"/>
              <a:t>rispetto</a:t>
            </a:r>
            <a:r>
              <a:rPr lang="en-US" dirty="0" smtClean="0"/>
              <a:t> </a:t>
            </a:r>
            <a:r>
              <a:rPr lang="en-US" dirty="0" err="1" smtClean="0"/>
              <a:t>alle</a:t>
            </a:r>
            <a:r>
              <a:rPr lang="en-US" dirty="0" smtClean="0"/>
              <a:t> </a:t>
            </a:r>
            <a:r>
              <a:rPr lang="en-US" dirty="0" err="1" smtClean="0"/>
              <a:t>simili</a:t>
            </a:r>
            <a:r>
              <a:rPr lang="en-US" dirty="0" smtClean="0"/>
              <a:t> </a:t>
            </a:r>
            <a:r>
              <a:rPr lang="en-US" dirty="0" err="1" smtClean="0"/>
              <a:t>aziende</a:t>
            </a:r>
            <a:r>
              <a:rPr lang="en-US" dirty="0" smtClean="0"/>
              <a:t> </a:t>
            </a:r>
            <a:r>
              <a:rPr lang="en-US" dirty="0" err="1" smtClean="0"/>
              <a:t>nello</a:t>
            </a:r>
            <a:r>
              <a:rPr lang="en-US" dirty="0" smtClean="0"/>
              <a:t> </a:t>
            </a:r>
            <a:r>
              <a:rPr lang="en-US" dirty="0" err="1" smtClean="0"/>
              <a:t>stesso</a:t>
            </a:r>
            <a:r>
              <a:rPr lang="en-US" dirty="0" smtClean="0"/>
              <a:t> </a:t>
            </a:r>
            <a:r>
              <a:rPr lang="en-US" dirty="0" err="1" smtClean="0"/>
              <a:t>periodo</a:t>
            </a:r>
            <a:r>
              <a:rPr lang="en-US" dirty="0" smtClean="0"/>
              <a:t> ( </a:t>
            </a:r>
            <a:r>
              <a:rPr lang="en-US" dirty="0" err="1" smtClean="0"/>
              <a:t>dai</a:t>
            </a:r>
            <a:r>
              <a:rPr lang="en-US" dirty="0" smtClean="0"/>
              <a:t> </a:t>
            </a:r>
            <a:r>
              <a:rPr lang="en-US" dirty="0" err="1" smtClean="0"/>
              <a:t>dati</a:t>
            </a:r>
            <a:r>
              <a:rPr lang="en-US" dirty="0" smtClean="0"/>
              <a:t> del Bureau of Economic Analysis and the Bureau of Labor Statistics).</a:t>
            </a:r>
            <a:endParaRPr lang="en-US" dirty="0" smtClean="0">
              <a:solidFill>
                <a:schemeClr val="accent5">
                  <a:lumMod val="50000"/>
                </a:schemeClr>
              </a:solidFill>
            </a:endParaRPr>
          </a:p>
          <a:p>
            <a:pPr marL="266700" indent="-266700"/>
            <a:endParaRPr lang="en-US" dirty="0" smtClean="0">
              <a:solidFill>
                <a:schemeClr val="accent5">
                  <a:lumMod val="50000"/>
                </a:schemeClr>
              </a:solidFill>
            </a:endParaRPr>
          </a:p>
          <a:p>
            <a:pPr marL="266700" indent="-266700"/>
            <a:r>
              <a:rPr lang="en-US" dirty="0" smtClean="0">
                <a:solidFill>
                  <a:schemeClr val="accent5">
                    <a:lumMod val="50000"/>
                  </a:schemeClr>
                </a:solidFill>
              </a:rPr>
              <a:t> </a:t>
            </a:r>
            <a:r>
              <a:rPr lang="en-US" dirty="0" err="1" smtClean="0"/>
              <a:t>Nel</a:t>
            </a:r>
            <a:r>
              <a:rPr lang="en-US" dirty="0" smtClean="0"/>
              <a:t> 2011,  </a:t>
            </a:r>
            <a:r>
              <a:rPr lang="en-US" dirty="0" err="1" smtClean="0"/>
              <a:t>gli</a:t>
            </a:r>
            <a:r>
              <a:rPr lang="en-US" dirty="0" smtClean="0"/>
              <a:t> </a:t>
            </a:r>
            <a:r>
              <a:rPr lang="en-US" dirty="0" err="1" smtClean="0"/>
              <a:t>economisti</a:t>
            </a:r>
            <a:r>
              <a:rPr lang="en-US" dirty="0" smtClean="0"/>
              <a:t> </a:t>
            </a:r>
            <a:r>
              <a:rPr lang="en-US" dirty="0" err="1" smtClean="0"/>
              <a:t>indicarono</a:t>
            </a:r>
            <a:r>
              <a:rPr lang="en-US" dirty="0" smtClean="0"/>
              <a:t> </a:t>
            </a:r>
            <a:r>
              <a:rPr lang="en-US" dirty="0" err="1" smtClean="0"/>
              <a:t>che</a:t>
            </a:r>
            <a:r>
              <a:rPr lang="en-US" dirty="0" smtClean="0"/>
              <a:t> per </a:t>
            </a:r>
            <a:r>
              <a:rPr lang="en-US" dirty="0" err="1" smtClean="0"/>
              <a:t>ogni</a:t>
            </a:r>
            <a:r>
              <a:rPr lang="en-US" dirty="0" smtClean="0"/>
              <a:t> $ </a:t>
            </a:r>
            <a:r>
              <a:rPr lang="en-US" dirty="0" err="1" smtClean="0"/>
              <a:t>speso</a:t>
            </a:r>
            <a:r>
              <a:rPr lang="en-US" dirty="0" smtClean="0"/>
              <a:t> per </a:t>
            </a:r>
            <a:r>
              <a:rPr lang="en-US" dirty="0" err="1" smtClean="0"/>
              <a:t>il</a:t>
            </a:r>
            <a:r>
              <a:rPr lang="en-US" dirty="0" smtClean="0"/>
              <a:t> </a:t>
            </a:r>
            <a:r>
              <a:rPr lang="en-US" dirty="0" err="1" smtClean="0"/>
              <a:t>Baldrige</a:t>
            </a:r>
            <a:r>
              <a:rPr lang="en-US" dirty="0" smtClean="0"/>
              <a:t> Program </a:t>
            </a:r>
            <a:r>
              <a:rPr lang="en-US" dirty="0" err="1" smtClean="0"/>
              <a:t>nel</a:t>
            </a:r>
            <a:r>
              <a:rPr lang="en-US" dirty="0" smtClean="0"/>
              <a:t> </a:t>
            </a:r>
            <a:r>
              <a:rPr lang="en-US" dirty="0" err="1" smtClean="0"/>
              <a:t>pubblico</a:t>
            </a:r>
            <a:r>
              <a:rPr lang="en-US" dirty="0" smtClean="0"/>
              <a:t>, </a:t>
            </a:r>
            <a:r>
              <a:rPr lang="en-US" dirty="0" err="1" smtClean="0"/>
              <a:t>il</a:t>
            </a:r>
            <a:r>
              <a:rPr lang="en-US" dirty="0" smtClean="0"/>
              <a:t> </a:t>
            </a:r>
            <a:r>
              <a:rPr lang="en-US" dirty="0" err="1" smtClean="0"/>
              <a:t>beneficio</a:t>
            </a:r>
            <a:r>
              <a:rPr lang="en-US" dirty="0" smtClean="0"/>
              <a:t> per </a:t>
            </a:r>
            <a:r>
              <a:rPr lang="en-US" dirty="0" err="1" smtClean="0"/>
              <a:t>l'economia</a:t>
            </a:r>
            <a:r>
              <a:rPr lang="en-US" dirty="0" smtClean="0"/>
              <a:t> U.S. fu di 820 $. </a:t>
            </a:r>
          </a:p>
          <a:p>
            <a:pPr marL="266700" indent="-266700"/>
            <a:endParaRPr lang="en-US" dirty="0" smtClean="0"/>
          </a:p>
          <a:p>
            <a:pPr marL="266700" indent="-266700"/>
            <a:r>
              <a:rPr lang="en-US" dirty="0" smtClean="0">
                <a:solidFill>
                  <a:schemeClr val="accent5">
                    <a:lumMod val="50000"/>
                  </a:schemeClr>
                </a:solidFill>
              </a:rPr>
              <a:t>Solo </a:t>
            </a:r>
            <a:r>
              <a:rPr lang="en-US" dirty="0" err="1" smtClean="0">
                <a:solidFill>
                  <a:schemeClr val="accent5">
                    <a:lumMod val="50000"/>
                  </a:schemeClr>
                </a:solidFill>
              </a:rPr>
              <a:t>nel</a:t>
            </a:r>
            <a:r>
              <a:rPr lang="en-US" dirty="0" smtClean="0">
                <a:solidFill>
                  <a:schemeClr val="accent5">
                    <a:lumMod val="50000"/>
                  </a:schemeClr>
                </a:solidFill>
              </a:rPr>
              <a:t> 2011 </a:t>
            </a:r>
            <a:r>
              <a:rPr lang="en-US" dirty="0" err="1" smtClean="0">
                <a:solidFill>
                  <a:schemeClr val="accent5">
                    <a:lumMod val="50000"/>
                  </a:schemeClr>
                </a:solidFill>
              </a:rPr>
              <a:t>il</a:t>
            </a:r>
            <a:r>
              <a:rPr lang="en-US" dirty="0" smtClean="0">
                <a:solidFill>
                  <a:schemeClr val="accent5">
                    <a:lumMod val="50000"/>
                  </a:schemeClr>
                </a:solidFill>
              </a:rPr>
              <a:t> </a:t>
            </a:r>
            <a:r>
              <a:rPr lang="en-US" dirty="0" err="1" smtClean="0">
                <a:solidFill>
                  <a:schemeClr val="accent5">
                    <a:lumMod val="50000"/>
                  </a:schemeClr>
                </a:solidFill>
              </a:rPr>
              <a:t>programma</a:t>
            </a:r>
            <a:r>
              <a:rPr lang="en-US" dirty="0" smtClean="0">
                <a:solidFill>
                  <a:schemeClr val="accent5">
                    <a:lumMod val="50000"/>
                  </a:schemeClr>
                </a:solidFill>
              </a:rPr>
              <a:t> ha </a:t>
            </a:r>
            <a:r>
              <a:rPr lang="en-US" dirty="0" err="1" smtClean="0">
                <a:solidFill>
                  <a:schemeClr val="accent5">
                    <a:lumMod val="50000"/>
                  </a:schemeClr>
                </a:solidFill>
              </a:rPr>
              <a:t>registrato</a:t>
            </a:r>
            <a:r>
              <a:rPr lang="en-US" dirty="0" smtClean="0">
                <a:solidFill>
                  <a:schemeClr val="accent5">
                    <a:lumMod val="50000"/>
                  </a:schemeClr>
                </a:solidFill>
              </a:rPr>
              <a:t> </a:t>
            </a:r>
            <a:r>
              <a:rPr lang="en-US" dirty="0" smtClean="0"/>
              <a:t>quasi 3 </a:t>
            </a:r>
            <a:r>
              <a:rPr lang="en-US" dirty="0" err="1" smtClean="0"/>
              <a:t>milioni</a:t>
            </a:r>
            <a:r>
              <a:rPr lang="en-US" dirty="0" smtClean="0"/>
              <a:t> di </a:t>
            </a:r>
            <a:r>
              <a:rPr lang="en-US" dirty="0" err="1" smtClean="0"/>
              <a:t>pagine</a:t>
            </a:r>
            <a:r>
              <a:rPr lang="en-US" dirty="0" smtClean="0"/>
              <a:t> </a:t>
            </a:r>
            <a:r>
              <a:rPr lang="en-US" dirty="0" err="1" smtClean="0"/>
              <a:t>viste</a:t>
            </a:r>
            <a:r>
              <a:rPr lang="en-US" dirty="0" smtClean="0"/>
              <a:t> del </a:t>
            </a:r>
            <a:r>
              <a:rPr lang="en-US" dirty="0" err="1" smtClean="0"/>
              <a:t>Baldrige</a:t>
            </a:r>
            <a:r>
              <a:rPr lang="en-US" dirty="0" smtClean="0"/>
              <a:t> Criteria, </a:t>
            </a:r>
            <a:r>
              <a:rPr lang="en-US" dirty="0" smtClean="0">
                <a:solidFill>
                  <a:schemeClr val="accent5">
                    <a:lumMod val="50000"/>
                  </a:schemeClr>
                </a:solidFill>
              </a:rPr>
              <a:t>e </a:t>
            </a:r>
            <a:r>
              <a:rPr lang="en-US" dirty="0" err="1" smtClean="0">
                <a:solidFill>
                  <a:schemeClr val="accent5">
                    <a:lumMod val="50000"/>
                  </a:schemeClr>
                </a:solidFill>
              </a:rPr>
              <a:t>dal</a:t>
            </a:r>
            <a:r>
              <a:rPr lang="en-US" dirty="0" smtClean="0">
                <a:solidFill>
                  <a:schemeClr val="accent5">
                    <a:lumMod val="50000"/>
                  </a:schemeClr>
                </a:solidFill>
              </a:rPr>
              <a:t> 1987, </a:t>
            </a:r>
            <a:r>
              <a:rPr lang="en-US" dirty="0" err="1" smtClean="0">
                <a:solidFill>
                  <a:schemeClr val="accent5">
                    <a:lumMod val="50000"/>
                  </a:schemeClr>
                </a:solidFill>
              </a:rPr>
              <a:t>più</a:t>
            </a:r>
            <a:r>
              <a:rPr lang="en-US" dirty="0" smtClean="0">
                <a:solidFill>
                  <a:schemeClr val="accent5">
                    <a:lumMod val="50000"/>
                  </a:schemeClr>
                </a:solidFill>
              </a:rPr>
              <a:t> di 2 </a:t>
            </a:r>
            <a:r>
              <a:rPr lang="en-US" dirty="0" err="1" smtClean="0">
                <a:solidFill>
                  <a:schemeClr val="accent5">
                    <a:lumMod val="50000"/>
                  </a:schemeClr>
                </a:solidFill>
              </a:rPr>
              <a:t>milioni</a:t>
            </a:r>
            <a:r>
              <a:rPr lang="en-US" dirty="0" smtClean="0">
                <a:solidFill>
                  <a:schemeClr val="accent5">
                    <a:lumMod val="50000"/>
                  </a:schemeClr>
                </a:solidFill>
              </a:rPr>
              <a:t> di  </a:t>
            </a:r>
            <a:r>
              <a:rPr lang="en-US" dirty="0" err="1" smtClean="0">
                <a:solidFill>
                  <a:schemeClr val="accent5">
                    <a:lumMod val="50000"/>
                  </a:schemeClr>
                </a:solidFill>
              </a:rPr>
              <a:t>copie</a:t>
            </a:r>
            <a:r>
              <a:rPr lang="en-US" dirty="0" smtClean="0">
                <a:solidFill>
                  <a:schemeClr val="accent5">
                    <a:lumMod val="50000"/>
                  </a:schemeClr>
                </a:solidFill>
              </a:rPr>
              <a:t> </a:t>
            </a:r>
            <a:r>
              <a:rPr lang="en-US" dirty="0" err="1" smtClean="0">
                <a:solidFill>
                  <a:schemeClr val="accent5">
                    <a:lumMod val="50000"/>
                  </a:schemeClr>
                </a:solidFill>
              </a:rPr>
              <a:t>sono</a:t>
            </a:r>
            <a:r>
              <a:rPr lang="en-US" dirty="0" smtClean="0">
                <a:solidFill>
                  <a:schemeClr val="accent5">
                    <a:lumMod val="50000"/>
                  </a:schemeClr>
                </a:solidFill>
              </a:rPr>
              <a:t> state </a:t>
            </a:r>
            <a:r>
              <a:rPr lang="en-US" dirty="0" err="1" smtClean="0">
                <a:solidFill>
                  <a:schemeClr val="accent5">
                    <a:lumMod val="50000"/>
                  </a:schemeClr>
                </a:solidFill>
              </a:rPr>
              <a:t>distribuite</a:t>
            </a:r>
            <a:r>
              <a:rPr lang="en-US" dirty="0" smtClean="0">
                <a:solidFill>
                  <a:schemeClr val="accent5">
                    <a:lumMod val="50000"/>
                  </a:schemeClr>
                </a:solidFill>
              </a:rPr>
              <a:t>. </a:t>
            </a:r>
            <a:br>
              <a:rPr lang="en-US" dirty="0" smtClean="0">
                <a:solidFill>
                  <a:schemeClr val="accent5">
                    <a:lumMod val="50000"/>
                  </a:schemeClr>
                </a:solidFill>
              </a:rPr>
            </a:br>
            <a:endParaRPr lang="en-US" dirty="0" smtClean="0">
              <a:solidFill>
                <a:schemeClr val="accent5">
                  <a:lumMod val="50000"/>
                </a:schemeClr>
              </a:solidFill>
            </a:endParaRPr>
          </a:p>
          <a:p>
            <a:endParaRPr lang="it-IT" dirty="0" smtClean="0"/>
          </a:p>
        </p:txBody>
      </p:sp>
      <p:sp>
        <p:nvSpPr>
          <p:cNvPr id="5" name="Segnaposto data 4"/>
          <p:cNvSpPr>
            <a:spLocks noGrp="1"/>
          </p:cNvSpPr>
          <p:nvPr>
            <p:ph type="dt" sz="half" idx="10"/>
          </p:nvPr>
        </p:nvSpPr>
        <p:spPr/>
        <p:txBody>
          <a:bodyPr/>
          <a:lstStyle/>
          <a:p>
            <a:pPr>
              <a:defRPr/>
            </a:pPr>
            <a:r>
              <a:rPr lang="it-IT" smtClean="0"/>
              <a:t>04/06/2015</a:t>
            </a:r>
            <a:endParaRPr lang="it-IT" dirty="0"/>
          </a:p>
        </p:txBody>
      </p:sp>
      <p:sp>
        <p:nvSpPr>
          <p:cNvPr id="6" name="Segnaposto numero diapositiva 5"/>
          <p:cNvSpPr>
            <a:spLocks noGrp="1"/>
          </p:cNvSpPr>
          <p:nvPr>
            <p:ph type="sldNum" sz="quarter" idx="12"/>
          </p:nvPr>
        </p:nvSpPr>
        <p:spPr/>
        <p:txBody>
          <a:bodyPr/>
          <a:lstStyle/>
          <a:p>
            <a:pPr>
              <a:defRPr/>
            </a:pPr>
            <a:fld id="{5081AF6A-A3F3-4047-973C-8278BD5FC8AE}" type="slidenum">
              <a:rPr lang="it-IT" smtClean="0"/>
              <a:pPr>
                <a:defRPr/>
              </a:pPr>
              <a:t>9</a:t>
            </a:fld>
            <a:endParaRPr lang="it-IT" dirty="0"/>
          </a:p>
        </p:txBody>
      </p:sp>
      <p:sp>
        <p:nvSpPr>
          <p:cNvPr id="7" name="Segnaposto piè di pagina 6"/>
          <p:cNvSpPr>
            <a:spLocks noGrp="1"/>
          </p:cNvSpPr>
          <p:nvPr>
            <p:ph type="ftr" sz="quarter" idx="11"/>
          </p:nvPr>
        </p:nvSpPr>
        <p:spPr/>
        <p:txBody>
          <a:bodyPr/>
          <a:lstStyle/>
          <a:p>
            <a:pPr>
              <a:defRPr/>
            </a:pPr>
            <a:r>
              <a:rPr lang="it-IT" smtClean="0"/>
              <a:t>G. Mattana -Baldrige Performance Excellence Program 2015-16</a:t>
            </a: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anim calcmode="lin" valueType="num">
                                      <p:cBhvr additive="base">
                                        <p:cTn id="13"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3" end="3"/>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8435">
                                            <p:txEl>
                                              <p:pRg st="5" end="5"/>
                                            </p:txEl>
                                          </p:spTgt>
                                        </p:tgtEl>
                                        <p:attrNameLst>
                                          <p:attrName>style.visibility</p:attrName>
                                        </p:attrNameLst>
                                      </p:cBhvr>
                                      <p:to>
                                        <p:strVal val="visible"/>
                                      </p:to>
                                    </p:set>
                                    <p:anim calcmode="lin" valueType="num">
                                      <p:cBhvr additive="base">
                                        <p:cTn id="17" dur="500" fill="hold"/>
                                        <p:tgtEl>
                                          <p:spTgt spid="18435">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84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8435">
                                            <p:txEl>
                                              <p:pRg st="7" end="7"/>
                                            </p:txEl>
                                          </p:spTgt>
                                        </p:tgtEl>
                                        <p:attrNameLst>
                                          <p:attrName>style.visibility</p:attrName>
                                        </p:attrNameLst>
                                      </p:cBhvr>
                                      <p:to>
                                        <p:strVal val="visible"/>
                                      </p:to>
                                    </p:set>
                                    <p:anim calcmode="lin" valueType="num">
                                      <p:cBhvr additive="base">
                                        <p:cTn id="23" dur="500" fill="hold"/>
                                        <p:tgtEl>
                                          <p:spTgt spid="18435">
                                            <p:txEl>
                                              <p:pRg st="7" end="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8435">
                                            <p:txEl>
                                              <p:pRg st="7" end="7"/>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8435">
                                            <p:txEl>
                                              <p:pRg st="9" end="9"/>
                                            </p:txEl>
                                          </p:spTgt>
                                        </p:tgtEl>
                                        <p:attrNameLst>
                                          <p:attrName>style.visibility</p:attrName>
                                        </p:attrNameLst>
                                      </p:cBhvr>
                                      <p:to>
                                        <p:strVal val="visible"/>
                                      </p:to>
                                    </p:set>
                                    <p:anim calcmode="lin" valueType="num">
                                      <p:cBhvr additive="base">
                                        <p:cTn id="27" dur="500" fill="hold"/>
                                        <p:tgtEl>
                                          <p:spTgt spid="18435">
                                            <p:txEl>
                                              <p:pRg st="9" end="9"/>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843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6525</TotalTime>
  <Words>3220</Words>
  <Application>Microsoft Office PowerPoint</Application>
  <PresentationFormat>Presentazione su schermo (4:3)</PresentationFormat>
  <Paragraphs>373</Paragraphs>
  <Slides>32</Slides>
  <Notes>1</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Tema di Office</vt:lpstr>
      <vt:lpstr>Il nuovo ‘Baldrige Performance Excellence Program 2015-2016’</vt:lpstr>
      <vt:lpstr>Qualche richiamo: molti modelli per la qualità</vt:lpstr>
      <vt:lpstr>Ogni modello ha sue specifiche finalità</vt:lpstr>
      <vt:lpstr>Ogni modello può essere utilizzato per diverse finalità:</vt:lpstr>
      <vt:lpstr>  NELL'ATTUALE SCENARIO DIVENTA CENTRALE LA CAPACITA' DI CAMBIAMENTO E IL PASSO DI CAMBIAMENTO.  </vt:lpstr>
      <vt:lpstr>Crescono di rilevanza i seguenti quesiti</vt:lpstr>
      <vt:lpstr>LA SFIDA DELL’ECCELLENZA  Come misurare la propria posizione ed il proprio passo</vt:lpstr>
      <vt:lpstr> Today we observe the 25th anniversary of the Malcolm Baldrige National Quality Award            August 20, 2012  </vt:lpstr>
      <vt:lpstr>“Why Baldrige?”</vt:lpstr>
      <vt:lpstr>Post-implementation  5-year period results</vt:lpstr>
      <vt:lpstr>Presentazione standard di PowerPoint</vt:lpstr>
      <vt:lpstr>PANORAMICA</vt:lpstr>
      <vt:lpstr>  NUOVO TITOLO Baldrige Excellence Framework: A Systems Approach to Improving Your Organization’s Performance </vt:lpstr>
      <vt:lpstr>LE ACCENTUAZIONI 2015-2016</vt:lpstr>
      <vt:lpstr>Un esempio di legami sistemici</vt:lpstr>
      <vt:lpstr>Valori fondamentali e concetti</vt:lpstr>
      <vt:lpstr>Presentazione standard di PowerPoint</vt:lpstr>
      <vt:lpstr>Presentazione standard di PowerPoint</vt:lpstr>
      <vt:lpstr>Il MODELLO</vt:lpstr>
      <vt:lpstr>Presentazione standard di PowerPoint</vt:lpstr>
      <vt:lpstr>7-Results</vt:lpstr>
      <vt:lpstr>Presentazione standard di PowerPoint</vt:lpstr>
      <vt:lpstr>FOCUS SUI RISULTATI</vt:lpstr>
      <vt:lpstr>Evaluating Your Responses</vt:lpstr>
      <vt:lpstr> 1-Leadership </vt:lpstr>
      <vt:lpstr>2 -Strategy</vt:lpstr>
      <vt:lpstr>3-Customers</vt:lpstr>
      <vt:lpstr>4-Measurement, Analysis, and Knowledge Management</vt:lpstr>
      <vt:lpstr>5-Workforce</vt:lpstr>
      <vt:lpstr>6-Operations</vt:lpstr>
      <vt:lpstr>quali insegnamenti per noi?</vt:lpstr>
      <vt:lpstr>grazie dell'attenzione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giovanni Mattana</dc:creator>
  <cp:lastModifiedBy>Luis</cp:lastModifiedBy>
  <cp:revision>25</cp:revision>
  <dcterms:created xsi:type="dcterms:W3CDTF">2015-04-21T17:01:54Z</dcterms:created>
  <dcterms:modified xsi:type="dcterms:W3CDTF">2015-06-10T18:50:26Z</dcterms:modified>
</cp:coreProperties>
</file>