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6" r:id="rId2"/>
    <p:sldId id="337" r:id="rId3"/>
    <p:sldId id="338" r:id="rId4"/>
    <p:sldId id="398" r:id="rId5"/>
    <p:sldId id="374" r:id="rId6"/>
    <p:sldId id="370" r:id="rId7"/>
    <p:sldId id="375" r:id="rId8"/>
    <p:sldId id="815" r:id="rId9"/>
    <p:sldId id="814" r:id="rId10"/>
    <p:sldId id="816" r:id="rId11"/>
    <p:sldId id="817" r:id="rId12"/>
    <p:sldId id="706" r:id="rId13"/>
    <p:sldId id="311" r:id="rId14"/>
    <p:sldId id="818" r:id="rId15"/>
    <p:sldId id="828" r:id="rId16"/>
    <p:sldId id="700" r:id="rId17"/>
    <p:sldId id="822" r:id="rId18"/>
    <p:sldId id="821" r:id="rId19"/>
    <p:sldId id="830" r:id="rId20"/>
    <p:sldId id="722" r:id="rId21"/>
    <p:sldId id="595" r:id="rId22"/>
    <p:sldId id="810" r:id="rId23"/>
    <p:sldId id="825" r:id="rId24"/>
    <p:sldId id="829" r:id="rId25"/>
    <p:sldId id="827" r:id="rId26"/>
    <p:sldId id="356" r:id="rId27"/>
  </p:sldIdLst>
  <p:sldSz cx="9144000" cy="6858000" type="screen4x3"/>
  <p:notesSz cx="6858000" cy="9144000"/>
  <p:custDataLst>
    <p:tags r:id="rId29"/>
  </p:custDataLst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350" autoAdjust="0"/>
    <p:restoredTop sz="94660"/>
  </p:normalViewPr>
  <p:slideViewPr>
    <p:cSldViewPr showGuides="1">
      <p:cViewPr>
        <p:scale>
          <a:sx n="100" d="100"/>
          <a:sy n="100" d="100"/>
        </p:scale>
        <p:origin x="-804" y="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2" d="100"/>
        <a:sy n="92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6F82DF-E6E6-497B-9518-6FD2CF611380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BD255F2-9E6E-42F1-AD45-5FAA06A7E330}">
      <dgm:prSet phldrT="[Testo]" custT="1"/>
      <dgm:spPr>
        <a:solidFill>
          <a:srgbClr val="00B050"/>
        </a:solidFill>
      </dgm:spPr>
      <dgm:t>
        <a:bodyPr/>
        <a:lstStyle/>
        <a:p>
          <a:r>
            <a:rPr lang="it-IT" sz="1400" b="1" dirty="0" smtClean="0">
              <a:latin typeface="Arial Narrow" pitchFamily="34" charset="0"/>
            </a:rPr>
            <a:t>6 </a:t>
          </a:r>
          <a:r>
            <a:rPr lang="it-IT" sz="1400" b="1" i="0" baseline="0" dirty="0" smtClean="0">
              <a:latin typeface="Arial Narrow" pitchFamily="34" charset="0"/>
            </a:rPr>
            <a:t>Pianificazione</a:t>
          </a:r>
          <a:endParaRPr lang="it-IT" sz="1400" b="1" dirty="0">
            <a:latin typeface="Arial Narrow" pitchFamily="34" charset="0"/>
          </a:endParaRPr>
        </a:p>
      </dgm:t>
    </dgm:pt>
    <dgm:pt modelId="{203AC9E4-B2F0-4274-ABBE-AD924B789629}" type="parTrans" cxnId="{5E9BAFE0-E9DA-4B9A-AF67-E2065E8CCFAB}">
      <dgm:prSet/>
      <dgm:spPr/>
      <dgm:t>
        <a:bodyPr/>
        <a:lstStyle/>
        <a:p>
          <a:endParaRPr lang="it-IT"/>
        </a:p>
      </dgm:t>
    </dgm:pt>
    <dgm:pt modelId="{BFE3ADC8-6FD1-4713-B50C-DA2E90E6CD44}" type="sibTrans" cxnId="{5E9BAFE0-E9DA-4B9A-AF67-E2065E8CCFAB}">
      <dgm:prSet/>
      <dgm:spPr/>
      <dgm:t>
        <a:bodyPr/>
        <a:lstStyle/>
        <a:p>
          <a:endParaRPr lang="it-IT"/>
        </a:p>
      </dgm:t>
    </dgm:pt>
    <dgm:pt modelId="{38CA063C-B711-4A82-9E1E-04E72CEA8F23}">
      <dgm:prSet phldrT="[Testo]" custT="1"/>
      <dgm:spPr>
        <a:solidFill>
          <a:srgbClr val="00B050"/>
        </a:solidFill>
      </dgm:spPr>
      <dgm:t>
        <a:bodyPr/>
        <a:lstStyle/>
        <a:p>
          <a:r>
            <a:rPr lang="it-IT" sz="1400" b="1" dirty="0" smtClean="0">
              <a:latin typeface="Arial Narrow" pitchFamily="34" charset="0"/>
            </a:rPr>
            <a:t>7 Supporto</a:t>
          </a:r>
          <a:endParaRPr lang="it-IT" sz="1400" b="1" dirty="0">
            <a:latin typeface="Arial Narrow" pitchFamily="34" charset="0"/>
          </a:endParaRPr>
        </a:p>
      </dgm:t>
    </dgm:pt>
    <dgm:pt modelId="{5C2990C7-D5A0-4A25-A77E-877064DEF68B}" type="parTrans" cxnId="{0AC619FD-494B-4660-9D81-699AD5921280}">
      <dgm:prSet/>
      <dgm:spPr/>
      <dgm:t>
        <a:bodyPr/>
        <a:lstStyle/>
        <a:p>
          <a:endParaRPr lang="it-IT"/>
        </a:p>
      </dgm:t>
    </dgm:pt>
    <dgm:pt modelId="{A67124F2-7943-478B-B3A3-C0F79F9C4B66}" type="sibTrans" cxnId="{0AC619FD-494B-4660-9D81-699AD5921280}">
      <dgm:prSet/>
      <dgm:spPr/>
      <dgm:t>
        <a:bodyPr/>
        <a:lstStyle/>
        <a:p>
          <a:endParaRPr lang="it-IT"/>
        </a:p>
      </dgm:t>
    </dgm:pt>
    <dgm:pt modelId="{A55A2922-CFA7-4007-9240-3C3BA1168769}">
      <dgm:prSet phldrT="[Testo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it-IT" sz="1400" b="1" dirty="0" smtClean="0">
              <a:latin typeface="Arial Narrow" pitchFamily="34" charset="0"/>
            </a:rPr>
            <a:t>8 </a:t>
          </a:r>
          <a:r>
            <a:rPr lang="it-IT" sz="1400" b="1" i="0" baseline="0" dirty="0" smtClean="0">
              <a:latin typeface="Arial Narrow" pitchFamily="34" charset="0"/>
            </a:rPr>
            <a:t>Attività operative</a:t>
          </a:r>
          <a:endParaRPr lang="it-IT" sz="1400" b="1" dirty="0">
            <a:latin typeface="Arial Narrow" pitchFamily="34" charset="0"/>
          </a:endParaRPr>
        </a:p>
      </dgm:t>
    </dgm:pt>
    <dgm:pt modelId="{49C697F4-3020-4D5D-AF2C-FEBEEB17BA3C}" type="parTrans" cxnId="{047652D0-1CFA-4019-B576-AA9594742BEC}">
      <dgm:prSet/>
      <dgm:spPr/>
      <dgm:t>
        <a:bodyPr/>
        <a:lstStyle/>
        <a:p>
          <a:endParaRPr lang="it-IT"/>
        </a:p>
      </dgm:t>
    </dgm:pt>
    <dgm:pt modelId="{4A0305F3-1786-448A-89BB-14774FA46192}" type="sibTrans" cxnId="{047652D0-1CFA-4019-B576-AA9594742BEC}">
      <dgm:prSet/>
      <dgm:spPr/>
      <dgm:t>
        <a:bodyPr/>
        <a:lstStyle/>
        <a:p>
          <a:endParaRPr lang="it-IT"/>
        </a:p>
      </dgm:t>
    </dgm:pt>
    <dgm:pt modelId="{636153F2-F5CB-408E-B11A-1426BD2965FC}">
      <dgm:prSet phldrT="[Testo]" custT="1"/>
      <dgm:spPr>
        <a:solidFill>
          <a:srgbClr val="FF0000"/>
        </a:solidFill>
      </dgm:spPr>
      <dgm:t>
        <a:bodyPr/>
        <a:lstStyle/>
        <a:p>
          <a:pPr>
            <a:spcAft>
              <a:spcPts val="0"/>
            </a:spcAft>
          </a:pPr>
          <a:r>
            <a:rPr lang="it-IT" sz="1400" b="1" dirty="0" smtClean="0">
              <a:latin typeface="Arial Narrow" pitchFamily="34" charset="0"/>
            </a:rPr>
            <a:t>10</a:t>
          </a:r>
        </a:p>
        <a:p>
          <a:pPr>
            <a:spcAft>
              <a:spcPts val="0"/>
            </a:spcAft>
          </a:pPr>
          <a:r>
            <a:rPr lang="it-IT" sz="1400" b="1" i="0" baseline="0" dirty="0" smtClean="0">
              <a:latin typeface="Arial Narrow" pitchFamily="34" charset="0"/>
            </a:rPr>
            <a:t>Miglioramento</a:t>
          </a:r>
          <a:endParaRPr lang="it-IT" sz="1400" b="1" dirty="0">
            <a:latin typeface="Arial Narrow" pitchFamily="34" charset="0"/>
          </a:endParaRPr>
        </a:p>
      </dgm:t>
    </dgm:pt>
    <dgm:pt modelId="{AD54C6F1-6105-4122-8D9F-B2CEB9F5BDE1}" type="parTrans" cxnId="{4E4034AC-3E49-4477-8DF2-75AF07C34B37}">
      <dgm:prSet/>
      <dgm:spPr/>
      <dgm:t>
        <a:bodyPr/>
        <a:lstStyle/>
        <a:p>
          <a:endParaRPr lang="it-IT"/>
        </a:p>
      </dgm:t>
    </dgm:pt>
    <dgm:pt modelId="{71C41222-A062-48BC-85A2-3369F4AF8930}" type="sibTrans" cxnId="{4E4034AC-3E49-4477-8DF2-75AF07C34B37}">
      <dgm:prSet/>
      <dgm:spPr/>
      <dgm:t>
        <a:bodyPr/>
        <a:lstStyle/>
        <a:p>
          <a:endParaRPr lang="it-IT"/>
        </a:p>
      </dgm:t>
    </dgm:pt>
    <dgm:pt modelId="{A6CE736C-EC7B-4BDB-857E-B4314BE14C03}">
      <dgm:prSet phldrT="[Testo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400" b="1" dirty="0" smtClean="0">
              <a:latin typeface="Arial Narrow" pitchFamily="34" charset="0"/>
            </a:rPr>
            <a:t>9 </a:t>
          </a:r>
          <a:r>
            <a:rPr lang="it-IT" sz="1400" b="1" i="0" baseline="0" dirty="0" smtClean="0">
              <a:latin typeface="Arial Narrow" pitchFamily="34" charset="0"/>
            </a:rPr>
            <a:t>Valutazione delle prestazioni</a:t>
          </a:r>
          <a:endParaRPr lang="it-IT" sz="1200" b="1" dirty="0">
            <a:latin typeface="Arial Narrow" pitchFamily="34" charset="0"/>
          </a:endParaRPr>
        </a:p>
      </dgm:t>
    </dgm:pt>
    <dgm:pt modelId="{03F9A7FB-CE29-473E-8632-7EC76592B096}" type="parTrans" cxnId="{3616F416-68CC-40F5-A433-ECA891C8C932}">
      <dgm:prSet/>
      <dgm:spPr/>
      <dgm:t>
        <a:bodyPr/>
        <a:lstStyle/>
        <a:p>
          <a:endParaRPr lang="it-IT"/>
        </a:p>
      </dgm:t>
    </dgm:pt>
    <dgm:pt modelId="{DE2EFF0F-B277-4CC9-8B74-1435CCC6E977}" type="sibTrans" cxnId="{3616F416-68CC-40F5-A433-ECA891C8C932}">
      <dgm:prSet/>
      <dgm:spPr/>
      <dgm:t>
        <a:bodyPr/>
        <a:lstStyle/>
        <a:p>
          <a:endParaRPr lang="it-IT"/>
        </a:p>
      </dgm:t>
    </dgm:pt>
    <dgm:pt modelId="{51BEFD38-A900-495D-AC87-E7A56A5710FF}">
      <dgm:prSet phldrT="[Testo]" custT="1"/>
      <dgm:spPr>
        <a:solidFill>
          <a:srgbClr val="00B050"/>
        </a:solidFill>
      </dgm:spPr>
      <dgm:t>
        <a:bodyPr/>
        <a:lstStyle/>
        <a:p>
          <a:r>
            <a:rPr lang="it-IT" sz="1400" b="1" dirty="0" smtClean="0">
              <a:latin typeface="Arial Narrow" pitchFamily="34" charset="0"/>
            </a:rPr>
            <a:t>5 </a:t>
          </a:r>
          <a:r>
            <a:rPr lang="it-IT" sz="1400" b="1" i="0" baseline="0" dirty="0" smtClean="0">
              <a:latin typeface="Arial Narrow" pitchFamily="34" charset="0"/>
            </a:rPr>
            <a:t>Leadership</a:t>
          </a:r>
          <a:endParaRPr lang="it-IT" sz="1400" b="1" dirty="0">
            <a:latin typeface="Arial Narrow" pitchFamily="34" charset="0"/>
          </a:endParaRPr>
        </a:p>
      </dgm:t>
    </dgm:pt>
    <dgm:pt modelId="{81CA5BCB-3D1A-4F40-977B-98118EF9E928}" type="sibTrans" cxnId="{073CE964-4C1E-45D4-815B-5F4818062431}">
      <dgm:prSet/>
      <dgm:spPr/>
      <dgm:t>
        <a:bodyPr/>
        <a:lstStyle/>
        <a:p>
          <a:endParaRPr lang="it-IT"/>
        </a:p>
      </dgm:t>
    </dgm:pt>
    <dgm:pt modelId="{78C61208-AE0E-45A9-AE5D-CF33994FA677}" type="parTrans" cxnId="{073CE964-4C1E-45D4-815B-5F4818062431}">
      <dgm:prSet/>
      <dgm:spPr/>
      <dgm:t>
        <a:bodyPr/>
        <a:lstStyle/>
        <a:p>
          <a:endParaRPr lang="it-IT"/>
        </a:p>
      </dgm:t>
    </dgm:pt>
    <dgm:pt modelId="{E13D689C-524B-40EB-A7FC-CF22A658B484}">
      <dgm:prSet phldrT="[Testo]" custT="1"/>
      <dgm:spPr>
        <a:solidFill>
          <a:srgbClr val="00B050"/>
        </a:solidFill>
      </dgm:spPr>
      <dgm:t>
        <a:bodyPr/>
        <a:lstStyle/>
        <a:p>
          <a:r>
            <a:rPr lang="it-IT" sz="1400" b="1" i="0" baseline="0" dirty="0" smtClean="0">
              <a:latin typeface="Arial Narrow" pitchFamily="34" charset="0"/>
            </a:rPr>
            <a:t>4-Contesto dell’organizzazione</a:t>
          </a:r>
          <a:endParaRPr lang="it-IT" sz="12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5F067331-AE5A-4581-AA1A-0037261C999F}" type="sibTrans" cxnId="{86883296-3269-4DE0-86B9-A76414D5898E}">
      <dgm:prSet/>
      <dgm:spPr/>
      <dgm:t>
        <a:bodyPr/>
        <a:lstStyle/>
        <a:p>
          <a:endParaRPr lang="it-IT"/>
        </a:p>
      </dgm:t>
    </dgm:pt>
    <dgm:pt modelId="{AD05FD05-CCDF-46BC-9CA5-D986371B2A43}" type="parTrans" cxnId="{86883296-3269-4DE0-86B9-A76414D5898E}">
      <dgm:prSet/>
      <dgm:spPr/>
      <dgm:t>
        <a:bodyPr/>
        <a:lstStyle/>
        <a:p>
          <a:endParaRPr lang="it-IT"/>
        </a:p>
      </dgm:t>
    </dgm:pt>
    <dgm:pt modelId="{4CDDF8E5-8B4F-403E-B366-304726497ABD}" type="pres">
      <dgm:prSet presAssocID="{AD6F82DF-E6E6-497B-9518-6FD2CF61138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0D80BF3-730D-4EB6-AFC1-42CA68BB4B09}" type="pres">
      <dgm:prSet presAssocID="{E13D689C-524B-40EB-A7FC-CF22A658B484}" presName="node" presStyleLbl="node1" presStyleIdx="0" presStyleCnt="7" custScaleX="13249" custScaleY="21333" custLinFactNeighborX="-3353" custLinFactNeighborY="-1881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C4DFC7D-0631-4BAE-8C41-25604E3728E9}" type="pres">
      <dgm:prSet presAssocID="{5F067331-AE5A-4581-AA1A-0037261C999F}" presName="sibTrans" presStyleCnt="0"/>
      <dgm:spPr/>
    </dgm:pt>
    <dgm:pt modelId="{3576B399-ED89-4582-A74D-88B806B31414}" type="pres">
      <dgm:prSet presAssocID="{51BEFD38-A900-495D-AC87-E7A56A5710FF}" presName="node" presStyleLbl="node1" presStyleIdx="1" presStyleCnt="7" custScaleX="11442" custScaleY="21129" custLinFactNeighborX="-10906" custLinFactNeighborY="-1870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37DEB5A-F5F0-43FC-A7FF-13269EFFFE27}" type="pres">
      <dgm:prSet presAssocID="{81CA5BCB-3D1A-4F40-977B-98118EF9E928}" presName="sibTrans" presStyleCnt="0"/>
      <dgm:spPr/>
    </dgm:pt>
    <dgm:pt modelId="{01CE6C16-188E-4C2B-B41C-27A4F5E15233}" type="pres">
      <dgm:prSet presAssocID="{0BD255F2-9E6E-42F1-AD45-5FAA06A7E330}" presName="node" presStyleLbl="node1" presStyleIdx="2" presStyleCnt="7" custScaleX="10011" custScaleY="21129" custLinFactNeighborX="-18619" custLinFactNeighborY="-1818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1D1505A-99F9-4722-90B9-617C6645A7C5}" type="pres">
      <dgm:prSet presAssocID="{BFE3ADC8-6FD1-4713-B50C-DA2E90E6CD44}" presName="sibTrans" presStyleCnt="0"/>
      <dgm:spPr/>
    </dgm:pt>
    <dgm:pt modelId="{A44C8199-AFCE-4D66-A0B1-EF72AA6460D4}" type="pres">
      <dgm:prSet presAssocID="{38CA063C-B711-4A82-9E1E-04E72CEA8F23}" presName="node" presStyleLbl="node1" presStyleIdx="3" presStyleCnt="7" custScaleX="10011" custScaleY="21333" custLinFactNeighborX="-25802" custLinFactNeighborY="-1828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D92F634-CBEE-46BA-AF3F-C0C933AFA1E1}" type="pres">
      <dgm:prSet presAssocID="{A67124F2-7943-478B-B3A3-C0F79F9C4B66}" presName="sibTrans" presStyleCnt="0"/>
      <dgm:spPr/>
    </dgm:pt>
    <dgm:pt modelId="{27962E2E-B335-4893-9CF2-FF122043A6F6}" type="pres">
      <dgm:prSet presAssocID="{A55A2922-CFA7-4007-9240-3C3BA1168769}" presName="node" presStyleLbl="node1" presStyleIdx="4" presStyleCnt="7" custScaleX="10011" custScaleY="21333" custLinFactNeighborX="-31028" custLinFactNeighborY="-1828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07981C1-B8F2-4A73-8069-A27025C09191}" type="pres">
      <dgm:prSet presAssocID="{4A0305F3-1786-448A-89BB-14774FA46192}" presName="sibTrans" presStyleCnt="0"/>
      <dgm:spPr/>
    </dgm:pt>
    <dgm:pt modelId="{6252DD62-C753-42A2-82A1-E4DD62195BE2}" type="pres">
      <dgm:prSet presAssocID="{636153F2-F5CB-408E-B11A-1426BD2965FC}" presName="node" presStyleLbl="node1" presStyleIdx="5" presStyleCnt="7" custScaleX="14293" custScaleY="21874" custLinFactNeighborX="54588" custLinFactNeighborY="-5682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41C7260-CFEF-49D6-8EF8-823E1AD1DD46}" type="pres">
      <dgm:prSet presAssocID="{71C41222-A062-48BC-85A2-3369F4AF8930}" presName="sibTrans" presStyleCnt="0"/>
      <dgm:spPr/>
    </dgm:pt>
    <dgm:pt modelId="{60884158-242E-4167-BA8B-FF260D8CA089}" type="pres">
      <dgm:prSet presAssocID="{A6CE736C-EC7B-4BDB-857E-B4314BE14C03}" presName="node" presStyleLbl="node1" presStyleIdx="6" presStyleCnt="7" custScaleX="13372" custScaleY="20546" custLinFactNeighborX="14209" custLinFactNeighborY="-5629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AC619FD-494B-4660-9D81-699AD5921280}" srcId="{AD6F82DF-E6E6-497B-9518-6FD2CF611380}" destId="{38CA063C-B711-4A82-9E1E-04E72CEA8F23}" srcOrd="3" destOrd="0" parTransId="{5C2990C7-D5A0-4A25-A77E-877064DEF68B}" sibTransId="{A67124F2-7943-478B-B3A3-C0F79F9C4B66}"/>
    <dgm:cxn modelId="{4CEBDEAB-36C9-438A-9217-49DAA2D7EB54}" type="presOf" srcId="{A6CE736C-EC7B-4BDB-857E-B4314BE14C03}" destId="{60884158-242E-4167-BA8B-FF260D8CA089}" srcOrd="0" destOrd="0" presId="urn:microsoft.com/office/officeart/2005/8/layout/default#1"/>
    <dgm:cxn modelId="{6D4D6587-74AA-42ED-A688-D81DCE180268}" type="presOf" srcId="{AD6F82DF-E6E6-497B-9518-6FD2CF611380}" destId="{4CDDF8E5-8B4F-403E-B366-304726497ABD}" srcOrd="0" destOrd="0" presId="urn:microsoft.com/office/officeart/2005/8/layout/default#1"/>
    <dgm:cxn modelId="{073CE964-4C1E-45D4-815B-5F4818062431}" srcId="{AD6F82DF-E6E6-497B-9518-6FD2CF611380}" destId="{51BEFD38-A900-495D-AC87-E7A56A5710FF}" srcOrd="1" destOrd="0" parTransId="{78C61208-AE0E-45A9-AE5D-CF33994FA677}" sibTransId="{81CA5BCB-3D1A-4F40-977B-98118EF9E928}"/>
    <dgm:cxn modelId="{4E4034AC-3E49-4477-8DF2-75AF07C34B37}" srcId="{AD6F82DF-E6E6-497B-9518-6FD2CF611380}" destId="{636153F2-F5CB-408E-B11A-1426BD2965FC}" srcOrd="5" destOrd="0" parTransId="{AD54C6F1-6105-4122-8D9F-B2CEB9F5BDE1}" sibTransId="{71C41222-A062-48BC-85A2-3369F4AF8930}"/>
    <dgm:cxn modelId="{047652D0-1CFA-4019-B576-AA9594742BEC}" srcId="{AD6F82DF-E6E6-497B-9518-6FD2CF611380}" destId="{A55A2922-CFA7-4007-9240-3C3BA1168769}" srcOrd="4" destOrd="0" parTransId="{49C697F4-3020-4D5D-AF2C-FEBEEB17BA3C}" sibTransId="{4A0305F3-1786-448A-89BB-14774FA46192}"/>
    <dgm:cxn modelId="{664BE69C-0D55-4F9F-9994-F5F04601DAF8}" type="presOf" srcId="{E13D689C-524B-40EB-A7FC-CF22A658B484}" destId="{30D80BF3-730D-4EB6-AFC1-42CA68BB4B09}" srcOrd="0" destOrd="0" presId="urn:microsoft.com/office/officeart/2005/8/layout/default#1"/>
    <dgm:cxn modelId="{6FA25E60-65EB-4ECC-975A-24B9BC7C52D9}" type="presOf" srcId="{51BEFD38-A900-495D-AC87-E7A56A5710FF}" destId="{3576B399-ED89-4582-A74D-88B806B31414}" srcOrd="0" destOrd="0" presId="urn:microsoft.com/office/officeart/2005/8/layout/default#1"/>
    <dgm:cxn modelId="{3616F416-68CC-40F5-A433-ECA891C8C932}" srcId="{AD6F82DF-E6E6-497B-9518-6FD2CF611380}" destId="{A6CE736C-EC7B-4BDB-857E-B4314BE14C03}" srcOrd="6" destOrd="0" parTransId="{03F9A7FB-CE29-473E-8632-7EC76592B096}" sibTransId="{DE2EFF0F-B277-4CC9-8B74-1435CCC6E977}"/>
    <dgm:cxn modelId="{5ADDA2AA-2D56-4138-BA98-B4102931A7A4}" type="presOf" srcId="{0BD255F2-9E6E-42F1-AD45-5FAA06A7E330}" destId="{01CE6C16-188E-4C2B-B41C-27A4F5E15233}" srcOrd="0" destOrd="0" presId="urn:microsoft.com/office/officeart/2005/8/layout/default#1"/>
    <dgm:cxn modelId="{88930F18-3595-49DA-B858-81A2FE789AE3}" type="presOf" srcId="{38CA063C-B711-4A82-9E1E-04E72CEA8F23}" destId="{A44C8199-AFCE-4D66-A0B1-EF72AA6460D4}" srcOrd="0" destOrd="0" presId="urn:microsoft.com/office/officeart/2005/8/layout/default#1"/>
    <dgm:cxn modelId="{86883296-3269-4DE0-86B9-A76414D5898E}" srcId="{AD6F82DF-E6E6-497B-9518-6FD2CF611380}" destId="{E13D689C-524B-40EB-A7FC-CF22A658B484}" srcOrd="0" destOrd="0" parTransId="{AD05FD05-CCDF-46BC-9CA5-D986371B2A43}" sibTransId="{5F067331-AE5A-4581-AA1A-0037261C999F}"/>
    <dgm:cxn modelId="{54FF129A-6651-4086-9D13-70C87A5DF3E2}" type="presOf" srcId="{636153F2-F5CB-408E-B11A-1426BD2965FC}" destId="{6252DD62-C753-42A2-82A1-E4DD62195BE2}" srcOrd="0" destOrd="0" presId="urn:microsoft.com/office/officeart/2005/8/layout/default#1"/>
    <dgm:cxn modelId="{5E9BAFE0-E9DA-4B9A-AF67-E2065E8CCFAB}" srcId="{AD6F82DF-E6E6-497B-9518-6FD2CF611380}" destId="{0BD255F2-9E6E-42F1-AD45-5FAA06A7E330}" srcOrd="2" destOrd="0" parTransId="{203AC9E4-B2F0-4274-ABBE-AD924B789629}" sibTransId="{BFE3ADC8-6FD1-4713-B50C-DA2E90E6CD44}"/>
    <dgm:cxn modelId="{C2691671-BC52-4A04-93C4-DC1421FD6B87}" type="presOf" srcId="{A55A2922-CFA7-4007-9240-3C3BA1168769}" destId="{27962E2E-B335-4893-9CF2-FF122043A6F6}" srcOrd="0" destOrd="0" presId="urn:microsoft.com/office/officeart/2005/8/layout/default#1"/>
    <dgm:cxn modelId="{64065EBA-AE20-4C05-B8C0-19604B83AD27}" type="presParOf" srcId="{4CDDF8E5-8B4F-403E-B366-304726497ABD}" destId="{30D80BF3-730D-4EB6-AFC1-42CA68BB4B09}" srcOrd="0" destOrd="0" presId="urn:microsoft.com/office/officeart/2005/8/layout/default#1"/>
    <dgm:cxn modelId="{890FACE9-036C-4C7B-BEE4-676A2102A9F4}" type="presParOf" srcId="{4CDDF8E5-8B4F-403E-B366-304726497ABD}" destId="{2C4DFC7D-0631-4BAE-8C41-25604E3728E9}" srcOrd="1" destOrd="0" presId="urn:microsoft.com/office/officeart/2005/8/layout/default#1"/>
    <dgm:cxn modelId="{7BAD233D-0001-4B27-BDE0-652B3EC3919E}" type="presParOf" srcId="{4CDDF8E5-8B4F-403E-B366-304726497ABD}" destId="{3576B399-ED89-4582-A74D-88B806B31414}" srcOrd="2" destOrd="0" presId="urn:microsoft.com/office/officeart/2005/8/layout/default#1"/>
    <dgm:cxn modelId="{281093FC-B91B-4BA9-A878-169A3B99D2FD}" type="presParOf" srcId="{4CDDF8E5-8B4F-403E-B366-304726497ABD}" destId="{E37DEB5A-F5F0-43FC-A7FF-13269EFFFE27}" srcOrd="3" destOrd="0" presId="urn:microsoft.com/office/officeart/2005/8/layout/default#1"/>
    <dgm:cxn modelId="{35A551F3-078F-4120-B71A-77A6EBD644AA}" type="presParOf" srcId="{4CDDF8E5-8B4F-403E-B366-304726497ABD}" destId="{01CE6C16-188E-4C2B-B41C-27A4F5E15233}" srcOrd="4" destOrd="0" presId="urn:microsoft.com/office/officeart/2005/8/layout/default#1"/>
    <dgm:cxn modelId="{A20AF827-34E9-4596-AA24-6CFCF8CF7057}" type="presParOf" srcId="{4CDDF8E5-8B4F-403E-B366-304726497ABD}" destId="{41D1505A-99F9-4722-90B9-617C6645A7C5}" srcOrd="5" destOrd="0" presId="urn:microsoft.com/office/officeart/2005/8/layout/default#1"/>
    <dgm:cxn modelId="{8308643A-B9BD-4674-ADA6-B89339E6034F}" type="presParOf" srcId="{4CDDF8E5-8B4F-403E-B366-304726497ABD}" destId="{A44C8199-AFCE-4D66-A0B1-EF72AA6460D4}" srcOrd="6" destOrd="0" presId="urn:microsoft.com/office/officeart/2005/8/layout/default#1"/>
    <dgm:cxn modelId="{EDCD3554-A2B9-43C9-87B8-7B87DE624B3F}" type="presParOf" srcId="{4CDDF8E5-8B4F-403E-B366-304726497ABD}" destId="{6D92F634-CBEE-46BA-AF3F-C0C933AFA1E1}" srcOrd="7" destOrd="0" presId="urn:microsoft.com/office/officeart/2005/8/layout/default#1"/>
    <dgm:cxn modelId="{73218398-4433-41DF-BC66-2394B1BB7390}" type="presParOf" srcId="{4CDDF8E5-8B4F-403E-B366-304726497ABD}" destId="{27962E2E-B335-4893-9CF2-FF122043A6F6}" srcOrd="8" destOrd="0" presId="urn:microsoft.com/office/officeart/2005/8/layout/default#1"/>
    <dgm:cxn modelId="{CFFBE7CE-4120-492A-9DC5-F1DAD6351A98}" type="presParOf" srcId="{4CDDF8E5-8B4F-403E-B366-304726497ABD}" destId="{407981C1-B8F2-4A73-8069-A27025C09191}" srcOrd="9" destOrd="0" presId="urn:microsoft.com/office/officeart/2005/8/layout/default#1"/>
    <dgm:cxn modelId="{A2A141A7-4046-421C-8AC2-4412D6F9845D}" type="presParOf" srcId="{4CDDF8E5-8B4F-403E-B366-304726497ABD}" destId="{6252DD62-C753-42A2-82A1-E4DD62195BE2}" srcOrd="10" destOrd="0" presId="urn:microsoft.com/office/officeart/2005/8/layout/default#1"/>
    <dgm:cxn modelId="{30DF9B9A-366D-48D8-BB6A-D1F842A47586}" type="presParOf" srcId="{4CDDF8E5-8B4F-403E-B366-304726497ABD}" destId="{F41C7260-CFEF-49D6-8EF8-823E1AD1DD46}" srcOrd="11" destOrd="0" presId="urn:microsoft.com/office/officeart/2005/8/layout/default#1"/>
    <dgm:cxn modelId="{3D879ACA-65E2-4465-8A32-FD1A6C1CB731}" type="presParOf" srcId="{4CDDF8E5-8B4F-403E-B366-304726497ABD}" destId="{60884158-242E-4167-BA8B-FF260D8CA089}" srcOrd="1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C01622-9994-443C-9D11-C3A49AD3A1C4}" type="datetimeFigureOut">
              <a:rPr lang="it-IT"/>
              <a:pPr>
                <a:defRPr/>
              </a:pPr>
              <a:t>08/06/2015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193A5C7-9F5A-454B-8F91-74E94E19428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040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76804" name="Segnaposto data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3DA1E5-0614-4705-AA94-F32845EE8264}" type="datetime1">
              <a:rPr lang="en-GB" altLang="it-IT" smtClean="0"/>
              <a:pPr>
                <a:defRPr/>
              </a:pPr>
              <a:t>08/06/2015</a:t>
            </a:fld>
            <a:endParaRPr lang="en-GB" altLang="it-IT" dirty="0" smtClean="0"/>
          </a:p>
        </p:txBody>
      </p:sp>
      <p:sp>
        <p:nvSpPr>
          <p:cNvPr id="76805" name="Segnaposto numero diapositiva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43765B-4AC1-4E64-9876-D0AD51EDCD5A}" type="slidenum">
              <a:rPr lang="it-IT" altLang="it-IT" smtClean="0"/>
              <a:pPr>
                <a:defRPr/>
              </a:pPr>
              <a:t>6</a:t>
            </a:fld>
            <a:endParaRPr lang="it-IT" altLang="it-IT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dirty="0" smtClean="0"/>
          </a:p>
        </p:txBody>
      </p:sp>
      <p:sp>
        <p:nvSpPr>
          <p:cNvPr id="7373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D0227A-190C-4987-A956-C1E33583F69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it-IT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54ACC43-3DDF-48BE-8FF8-8ED2DC3F756B}" type="datetime1">
              <a:rPr lang="en-GB" altLang="it-IT" smtClean="0"/>
              <a:pPr>
                <a:defRPr/>
              </a:pPr>
              <a:t>08/06/2015</a:t>
            </a:fld>
            <a:endParaRPr lang="en-GB" altLang="it-IT" dirty="0" smtClean="0"/>
          </a:p>
        </p:txBody>
      </p:sp>
      <p:sp>
        <p:nvSpPr>
          <p:cNvPr id="241667" name="Text Box 2"/>
          <p:cNvSpPr txBox="1">
            <a:spLocks noChangeArrowheads="1"/>
          </p:cNvSpPr>
          <p:nvPr/>
        </p:nvSpPr>
        <p:spPr bwMode="auto">
          <a:xfrm>
            <a:off x="904875" y="687388"/>
            <a:ext cx="5046663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altLang="it-IT" dirty="0"/>
          </a:p>
        </p:txBody>
      </p:sp>
      <p:sp>
        <p:nvSpPr>
          <p:cNvPr id="241668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1813"/>
            <a:ext cx="5027613" cy="351472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it-IT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525343"/>
            <a:ext cx="1090464" cy="19613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051720" y="6525344"/>
            <a:ext cx="5400600" cy="19613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884368" y="6525343"/>
            <a:ext cx="802432" cy="19613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E0DE2-61AD-40CB-8F31-C9E00CADBF1D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E8AE7-3F81-42AE-B674-A935484B9F8F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err="1" smtClean="0"/>
              <a:t>G.Mattana-</a:t>
            </a:r>
            <a:r>
              <a:rPr lang="it-IT" dirty="0" smtClean="0"/>
              <a:t>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9F9B-7D2B-4295-855F-02E1B9125BB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06090"/>
          </a:xfrm>
        </p:spPr>
        <p:txBody>
          <a:bodyPr/>
          <a:lstStyle>
            <a:lvl1pPr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>
            <a:lvl1pPr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 b="1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 b="1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524625"/>
            <a:ext cx="1377950" cy="1968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411760" y="6525344"/>
            <a:ext cx="5184576" cy="1968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172450" y="6545263"/>
            <a:ext cx="514350" cy="1968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FD895-5BB8-40BF-B7E4-EB6CE4623618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66602-DF39-4950-8715-CB584C0A960D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073F3-8ADB-47FD-B8A2-2A925F8E6B61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2C386-B9F2-4759-97B0-767307DD2CCE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26F6A-A460-4217-814F-78B1C410A944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2EC12-83CB-45F4-ADF1-37FB3C22BFC9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10A45-195B-4759-A393-6D5A87AE2AC6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79B2A-8F81-4380-ABB9-79E85DF1E134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125538"/>
            <a:ext cx="8229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524625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524625"/>
            <a:ext cx="2895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524625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6EA1F7-A1B8-4071-B487-B3FA6ABB7648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b="1" kern="1200">
          <a:solidFill>
            <a:srgbClr val="31859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b="1" kern="1200">
          <a:solidFill>
            <a:srgbClr val="31859C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b="1" kern="1200">
          <a:solidFill>
            <a:srgbClr val="31859C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b="1" kern="1200">
          <a:solidFill>
            <a:srgbClr val="31859C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b="1" kern="1200">
          <a:solidFill>
            <a:srgbClr val="31859C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olo 1"/>
          <p:cNvSpPr>
            <a:spLocks noGrp="1"/>
          </p:cNvSpPr>
          <p:nvPr>
            <p:ph type="ctrTitle"/>
          </p:nvPr>
        </p:nvSpPr>
        <p:spPr>
          <a:xfrm>
            <a:off x="685800" y="2852738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dirty="0" smtClean="0">
                <a:solidFill>
                  <a:schemeClr val="accent5">
                    <a:lumMod val="50000"/>
                  </a:schemeClr>
                </a:solidFill>
              </a:rPr>
              <a:t>VERSO LA ISO 9001:2015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4000" i="1" dirty="0" smtClean="0"/>
              <a:t>QUALI LE MAGGIORI INNOVAZIONI?</a:t>
            </a:r>
            <a:r>
              <a:rPr lang="it-IT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it-IT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it-IT" sz="1200" dirty="0" smtClean="0">
                <a:solidFill>
                  <a:schemeClr val="accent5">
                    <a:lumMod val="75000"/>
                  </a:schemeClr>
                </a:solidFill>
              </a:rPr>
              <a:t>Presentazione sintetica al Convegno AICQ SICEV del 22.5.2015  per EXPO 2015</a:t>
            </a:r>
            <a:endParaRPr lang="it-IT" dirty="0" smtClean="0"/>
          </a:p>
        </p:txBody>
      </p:sp>
      <p:sp>
        <p:nvSpPr>
          <p:cNvPr id="3075" name="Sottotitolo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625624"/>
          </a:xfrm>
        </p:spPr>
        <p:txBody>
          <a:bodyPr/>
          <a:lstStyle/>
          <a:p>
            <a:pPr eaLnBrk="1" hangingPunct="1"/>
            <a:r>
              <a:rPr lang="it-IT" sz="1600" dirty="0" smtClean="0">
                <a:solidFill>
                  <a:schemeClr val="accent5">
                    <a:lumMod val="50000"/>
                  </a:schemeClr>
                </a:solidFill>
              </a:rPr>
              <a:t>Dr. GIOVANNI MATTANA</a:t>
            </a:r>
          </a:p>
          <a:p>
            <a:pPr eaLnBrk="1" hangingPunct="1"/>
            <a:r>
              <a:rPr lang="it-IT" sz="1400" dirty="0" smtClean="0">
                <a:solidFill>
                  <a:schemeClr val="accent5">
                    <a:lumMod val="50000"/>
                  </a:schemeClr>
                </a:solidFill>
              </a:rPr>
              <a:t>Pres. Commissione UNI: Gestione Qualità e Metodi Statistici </a:t>
            </a:r>
          </a:p>
        </p:txBody>
      </p:sp>
      <p:pic>
        <p:nvPicPr>
          <p:cNvPr id="3077" name="Picture 5" descr="Logo AICQSICE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91577" y="332656"/>
            <a:ext cx="2504559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o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06438"/>
          </a:xfrm>
        </p:spPr>
        <p:txBody>
          <a:bodyPr/>
          <a:lstStyle/>
          <a:p>
            <a:pPr eaLnBrk="1" hangingPunct="1">
              <a:lnSpc>
                <a:spcPts val="3000"/>
              </a:lnSpc>
            </a:pPr>
            <a:r>
              <a:rPr lang="en-US" sz="2800" dirty="0" smtClean="0"/>
              <a:t>4.2 </a:t>
            </a:r>
            <a:r>
              <a:rPr lang="it-IT" sz="2800" dirty="0" smtClean="0">
                <a:solidFill>
                  <a:srgbClr val="C00000"/>
                </a:solidFill>
              </a:rPr>
              <a:t>COMPRENDERE LE ESIGENZE E LE ASPETTATIVE DELLE PARTI INTERESSATE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420887"/>
            <a:ext cx="8229600" cy="3705275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L ’organizzazione deve determinare</a:t>
            </a:r>
          </a:p>
          <a:p>
            <a:pPr marL="514350" indent="-514350">
              <a:buFont typeface="+mj-lt"/>
              <a:buAutoNum type="alphaLcParenR"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le </a:t>
            </a:r>
            <a:r>
              <a:rPr lang="it-IT" i="1" dirty="0" smtClean="0">
                <a:solidFill>
                  <a:srgbClr val="C00000"/>
                </a:solidFill>
              </a:rPr>
              <a:t>Parti Interessate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pertinenti al sistema di gestione per la Qualità;</a:t>
            </a:r>
          </a:p>
          <a:p>
            <a:pPr marL="514350" indent="-514350">
              <a:buFont typeface="+mj-lt"/>
              <a:buAutoNum type="alphaLcParenR"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I</a:t>
            </a:r>
            <a:r>
              <a:rPr lang="it-IT" i="1" dirty="0" smtClean="0">
                <a:solidFill>
                  <a:srgbClr val="C00000"/>
                </a:solidFill>
              </a:rPr>
              <a:t> requisiti pertinenti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di tali parti interessate</a:t>
            </a:r>
          </a:p>
          <a:p>
            <a:pPr marL="514350" indent="-514350">
              <a:buFont typeface="+mj-lt"/>
              <a:buAutoNum type="alphaLcParenR"/>
              <a:defRPr/>
            </a:pPr>
            <a:endParaRPr lang="it-IT" i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10</a:t>
            </a:fld>
            <a:endParaRPr lang="it-IT" dirty="0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olo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06438"/>
          </a:xfrm>
        </p:spPr>
        <p:txBody>
          <a:bodyPr/>
          <a:lstStyle/>
          <a:p>
            <a:r>
              <a:rPr lang="it-IT" dirty="0" smtClean="0">
                <a:solidFill>
                  <a:srgbClr val="C00000"/>
                </a:solidFill>
              </a:rPr>
              <a:t>4.4   SGQ E SUOI PROCESSI</a:t>
            </a:r>
            <a:endParaRPr lang="it-IT" sz="3600" dirty="0" smtClean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844823"/>
            <a:ext cx="8641655" cy="4463901"/>
          </a:xfrm>
        </p:spPr>
        <p:txBody>
          <a:bodyPr/>
          <a:lstStyle/>
          <a:p>
            <a:pPr marL="36000" indent="0">
              <a:lnSpc>
                <a:spcPts val="24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L'organizzazione deve </a:t>
            </a:r>
            <a:r>
              <a:rPr lang="it-IT" i="1" dirty="0" smtClean="0">
                <a:solidFill>
                  <a:srgbClr val="C00000"/>
                </a:solidFill>
              </a:rPr>
              <a:t>determinare i processi necessari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e</a:t>
            </a:r>
            <a:r>
              <a:rPr lang="it-IT" i="1" dirty="0" smtClean="0">
                <a:solidFill>
                  <a:srgbClr val="C00000"/>
                </a:solidFill>
              </a:rPr>
              <a:t> deve determinare: </a:t>
            </a:r>
          </a:p>
          <a:p>
            <a:pPr marL="36000">
              <a:lnSpc>
                <a:spcPts val="2400"/>
              </a:lnSpc>
              <a:spcBef>
                <a:spcPts val="60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gli </a:t>
            </a:r>
            <a:r>
              <a:rPr lang="it-IT" i="1" dirty="0" smtClean="0">
                <a:solidFill>
                  <a:srgbClr val="C00000"/>
                </a:solidFill>
              </a:rPr>
              <a:t>input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necessari e gli </a:t>
            </a:r>
            <a:r>
              <a:rPr lang="it-IT" i="1" dirty="0" smtClean="0">
                <a:solidFill>
                  <a:srgbClr val="C00000"/>
                </a:solidFill>
              </a:rPr>
              <a:t>output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 attesi,</a:t>
            </a:r>
          </a:p>
          <a:p>
            <a:pPr marL="36000">
              <a:lnSpc>
                <a:spcPts val="2400"/>
              </a:lnSpc>
              <a:spcBef>
                <a:spcPts val="60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la </a:t>
            </a:r>
            <a:r>
              <a:rPr lang="it-IT" i="1" dirty="0" smtClean="0">
                <a:solidFill>
                  <a:srgbClr val="C00000"/>
                </a:solidFill>
              </a:rPr>
              <a:t>sequenza e l'interazione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di tali processi;</a:t>
            </a:r>
          </a:p>
          <a:p>
            <a:pPr marL="36000">
              <a:lnSpc>
                <a:spcPts val="2400"/>
              </a:lnSpc>
              <a:spcBef>
                <a:spcPts val="60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i </a:t>
            </a:r>
            <a:r>
              <a:rPr lang="it-IT" i="1" dirty="0" smtClean="0">
                <a:solidFill>
                  <a:srgbClr val="C00000"/>
                </a:solidFill>
              </a:rPr>
              <a:t>criteri, metodi, indicatori di prestazione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</a:p>
          <a:p>
            <a:pPr marL="36000">
              <a:lnSpc>
                <a:spcPts val="2400"/>
              </a:lnSpc>
              <a:spcBef>
                <a:spcPts val="60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le </a:t>
            </a:r>
            <a:r>
              <a:rPr lang="it-IT" i="1" dirty="0" smtClean="0">
                <a:solidFill>
                  <a:srgbClr val="C00000"/>
                </a:solidFill>
              </a:rPr>
              <a:t>risorse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 necessarie,</a:t>
            </a:r>
          </a:p>
          <a:p>
            <a:pPr marL="36000">
              <a:lnSpc>
                <a:spcPts val="2400"/>
              </a:lnSpc>
              <a:spcBef>
                <a:spcPts val="60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le </a:t>
            </a:r>
            <a:r>
              <a:rPr lang="it-IT" i="1" dirty="0" smtClean="0">
                <a:solidFill>
                  <a:srgbClr val="C00000"/>
                </a:solidFill>
              </a:rPr>
              <a:t>responsabilità e autorità per tali processi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;</a:t>
            </a:r>
          </a:p>
          <a:p>
            <a:pPr marL="36000">
              <a:lnSpc>
                <a:spcPts val="2400"/>
              </a:lnSpc>
              <a:spcBef>
                <a:spcPts val="60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rgbClr val="C00000"/>
                </a:solidFill>
              </a:rPr>
              <a:t>i rischi e le opportunità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;</a:t>
            </a:r>
          </a:p>
          <a:p>
            <a:pPr marL="36000">
              <a:lnSpc>
                <a:spcPts val="2400"/>
              </a:lnSpc>
              <a:spcBef>
                <a:spcPts val="60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rgbClr val="C00000"/>
                </a:solidFill>
              </a:rPr>
              <a:t>i metodi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per monitorare, misurare, valutare i  processi, </a:t>
            </a:r>
          </a:p>
          <a:p>
            <a:pPr marL="36000">
              <a:lnSpc>
                <a:spcPts val="2400"/>
              </a:lnSpc>
              <a:spcBef>
                <a:spcPts val="60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le </a:t>
            </a:r>
            <a:r>
              <a:rPr lang="it-IT" i="1" dirty="0" smtClean="0">
                <a:solidFill>
                  <a:srgbClr val="C00000"/>
                </a:solidFill>
              </a:rPr>
              <a:t>opportunità di miglioramento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dei processi e del sistema di gestione per la qualità.</a:t>
            </a:r>
          </a:p>
          <a:p>
            <a:pPr>
              <a:lnSpc>
                <a:spcPts val="1700"/>
              </a:lnSpc>
              <a:spcBef>
                <a:spcPts val="0"/>
              </a:spcBef>
              <a:buFont typeface="Arial" charset="0"/>
              <a:buNone/>
              <a:defRPr/>
            </a:pPr>
            <a:endParaRPr lang="it-IT" sz="18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11</a:t>
            </a:fld>
            <a:endParaRPr lang="it-IT" dirty="0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0825" y="404813"/>
            <a:ext cx="8229600" cy="5032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2700" dirty="0" smtClean="0">
                <a:solidFill>
                  <a:srgbClr val="C00000"/>
                </a:solidFill>
              </a:rPr>
              <a:t>6.2 OBIETTIVI E PIANIFICAZIONE PER CONSEGUIRLI</a:t>
            </a:r>
            <a:endParaRPr lang="it-IT" dirty="0" smtClean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413"/>
            <a:ext cx="8507413" cy="4857750"/>
          </a:xfrm>
        </p:spPr>
        <p:txBody>
          <a:bodyPr rtlCol="0">
            <a:noAutofit/>
          </a:bodyPr>
          <a:lstStyle/>
          <a:p>
            <a:pPr>
              <a:lnSpc>
                <a:spcPts val="1800"/>
              </a:lnSpc>
              <a:spcBef>
                <a:spcPts val="0"/>
              </a:spcBef>
              <a:buFont typeface="Arial" charset="0"/>
              <a:buNone/>
              <a:defRPr/>
            </a:pPr>
            <a:endParaRPr lang="it-IT" sz="1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514350" indent="-514350">
              <a:lnSpc>
                <a:spcPts val="1800"/>
              </a:lnSpc>
              <a:spcBef>
                <a:spcPts val="0"/>
              </a:spcBef>
              <a:buFont typeface="Arial" charset="0"/>
              <a:buNone/>
              <a:defRPr/>
            </a:pPr>
            <a:endParaRPr lang="it-IT" sz="1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514350" indent="-514350">
              <a:lnSpc>
                <a:spcPts val="2400"/>
              </a:lnSpc>
              <a:spcBef>
                <a:spcPts val="0"/>
              </a:spcBef>
              <a:buFont typeface="Arial" charset="0"/>
              <a:buNone/>
              <a:defRPr/>
            </a:pPr>
            <a:endParaRPr lang="it-IT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514350" indent="-514350">
              <a:lnSpc>
                <a:spcPts val="24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it-IT" i="1" dirty="0" smtClean="0">
                <a:solidFill>
                  <a:srgbClr val="C00000"/>
                </a:solidFill>
              </a:rPr>
              <a:t>Nel pianificare come conseguire i propri obiettivi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(per la) Qualità, l’organizzazione deve determinare </a:t>
            </a:r>
          </a:p>
          <a:p>
            <a:pPr marL="514350" indent="-514350">
              <a:lnSpc>
                <a:spcPts val="36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rgbClr val="C00000"/>
                </a:solidFill>
              </a:rPr>
              <a:t>COSA</a:t>
            </a:r>
            <a:r>
              <a:rPr lang="it-IT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sarà fatto;</a:t>
            </a:r>
          </a:p>
          <a:p>
            <a:pPr marL="514350" indent="-514350">
              <a:lnSpc>
                <a:spcPts val="36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rgbClr val="C00000"/>
                </a:solidFill>
              </a:rPr>
              <a:t>QUALI RISORSE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saranno richieste;</a:t>
            </a:r>
          </a:p>
          <a:p>
            <a:pPr marL="514350" indent="-514350">
              <a:lnSpc>
                <a:spcPts val="36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rgbClr val="C00000"/>
                </a:solidFill>
              </a:rPr>
              <a:t>CHI</a:t>
            </a:r>
            <a:r>
              <a:rPr lang="it-IT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ne sarà responsabile;</a:t>
            </a:r>
          </a:p>
          <a:p>
            <a:pPr marL="514350" indent="-514350">
              <a:lnSpc>
                <a:spcPts val="36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rgbClr val="C00000"/>
                </a:solidFill>
              </a:rPr>
              <a:t>QUANDO</a:t>
            </a:r>
            <a:r>
              <a:rPr lang="it-IT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sarà completato;</a:t>
            </a:r>
          </a:p>
          <a:p>
            <a:pPr marL="514350" indent="-514350">
              <a:lnSpc>
                <a:spcPts val="36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rgbClr val="C00000"/>
                </a:solidFill>
              </a:rPr>
              <a:t>COME</a:t>
            </a:r>
            <a:r>
              <a:rPr lang="it-IT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saranno valutati i risultati.</a:t>
            </a:r>
          </a:p>
          <a:p>
            <a:pPr marL="514350" indent="-514350">
              <a:lnSpc>
                <a:spcPts val="3600"/>
              </a:lnSpc>
              <a:spcBef>
                <a:spcPts val="0"/>
              </a:spcBef>
              <a:buNone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(da notare il linguaggio, molto più conciso e preciso, molto meno eludibile che in precedenza..)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F4E20F-2279-4D25-B8AD-A900DD70C0D9}" type="slidenum">
              <a:rPr lang="it-IT" smtClean="0"/>
              <a:pPr>
                <a:defRPr/>
              </a:pPr>
              <a:t>12</a:t>
            </a:fld>
            <a:endParaRPr lang="it-IT" dirty="0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33152"/>
            <a:ext cx="8229600" cy="5032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2700" dirty="0" smtClean="0">
                <a:solidFill>
                  <a:srgbClr val="C00000"/>
                </a:solidFill>
              </a:rPr>
              <a:t>6.2 OBIETTIVI E PIANIFICAZIONE PER CONSEGUIRLI</a:t>
            </a:r>
            <a:endParaRPr lang="it-IT" dirty="0" smtClean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4281686"/>
          </a:xfrm>
        </p:spPr>
        <p:txBody>
          <a:bodyPr rtlCol="0">
            <a:noAutofit/>
          </a:bodyPr>
          <a:lstStyle/>
          <a:p>
            <a:pPr>
              <a:lnSpc>
                <a:spcPts val="2600"/>
              </a:lnSpc>
              <a:spcBef>
                <a:spcPts val="0"/>
              </a:spcBef>
              <a:buNone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L’organizzazione deve </a:t>
            </a:r>
            <a:r>
              <a:rPr lang="it-IT" i="1" dirty="0" smtClean="0">
                <a:solidFill>
                  <a:srgbClr val="C00000"/>
                </a:solidFill>
              </a:rPr>
              <a:t>fissare gli obiettivi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relativi alle </a:t>
            </a:r>
            <a:r>
              <a:rPr lang="it-IT" i="1" dirty="0" smtClean="0">
                <a:solidFill>
                  <a:srgbClr val="C00000"/>
                </a:solidFill>
              </a:rPr>
              <a:t>funzioni, ai livelli e ai processi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necessari per il sistema di gestione per la qualità.</a:t>
            </a:r>
          </a:p>
          <a:p>
            <a:pPr>
              <a:lnSpc>
                <a:spcPts val="2600"/>
              </a:lnSpc>
              <a:spcBef>
                <a:spcPts val="0"/>
              </a:spcBef>
              <a:buFont typeface="Arial" charset="0"/>
              <a:buNone/>
              <a:defRPr/>
            </a:pPr>
            <a:endParaRPr lang="it-IT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lnSpc>
                <a:spcPts val="2600"/>
              </a:lnSpc>
              <a:spcBef>
                <a:spcPts val="0"/>
              </a:spcBef>
              <a:buFont typeface="Arial" charset="0"/>
              <a:buNone/>
              <a:defRPr/>
            </a:pPr>
            <a:endParaRPr lang="it-IT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lnSpc>
                <a:spcPts val="26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Gli obiettivi devono essere:</a:t>
            </a:r>
          </a:p>
          <a:p>
            <a:pPr marL="514350" indent="-514350">
              <a:lnSpc>
                <a:spcPts val="26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rgbClr val="C00000"/>
                </a:solidFill>
              </a:rPr>
              <a:t>coerenti con la politica</a:t>
            </a:r>
            <a:r>
              <a:rPr lang="it-IT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514350" indent="-514350">
              <a:lnSpc>
                <a:spcPts val="26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rgbClr val="C00000"/>
                </a:solidFill>
              </a:rPr>
              <a:t>misurabili;</a:t>
            </a:r>
          </a:p>
          <a:p>
            <a:pPr marL="514350" indent="-514350">
              <a:lnSpc>
                <a:spcPts val="26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rgbClr val="C00000"/>
                </a:solidFill>
              </a:rPr>
              <a:t>monitorati;</a:t>
            </a:r>
          </a:p>
          <a:p>
            <a:pPr marL="514350" indent="-514350">
              <a:lnSpc>
                <a:spcPts val="26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rgbClr val="C00000"/>
                </a:solidFill>
              </a:rPr>
              <a:t>comunicati, e</a:t>
            </a:r>
          </a:p>
          <a:p>
            <a:pPr marL="514350" indent="-514350">
              <a:lnSpc>
                <a:spcPts val="26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i="1" dirty="0" smtClean="0">
                <a:solidFill>
                  <a:srgbClr val="C00000"/>
                </a:solidFill>
              </a:rPr>
              <a:t>aggiornati</a:t>
            </a:r>
          </a:p>
          <a:p>
            <a:pPr marL="514350" indent="-514350">
              <a:lnSpc>
                <a:spcPts val="3200"/>
              </a:lnSpc>
              <a:spcBef>
                <a:spcPts val="0"/>
              </a:spcBef>
              <a:buFont typeface="Arial" charset="0"/>
              <a:buNone/>
              <a:defRPr/>
            </a:pPr>
            <a:endParaRPr lang="it-IT" dirty="0" smtClean="0">
              <a:solidFill>
                <a:srgbClr val="7030A0"/>
              </a:solidFill>
              <a:latin typeface="Arial Narrow" pitchFamily="34" charset="0"/>
            </a:endParaRPr>
          </a:p>
          <a:p>
            <a:pPr marL="514350" indent="-514350">
              <a:lnSpc>
                <a:spcPts val="3200"/>
              </a:lnSpc>
              <a:spcBef>
                <a:spcPts val="0"/>
              </a:spcBef>
              <a:buFont typeface="Arial" charset="0"/>
              <a:buNone/>
              <a:defRPr/>
            </a:pPr>
            <a:endParaRPr lang="it-IT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514350" indent="-514350">
              <a:lnSpc>
                <a:spcPts val="1800"/>
              </a:lnSpc>
              <a:spcBef>
                <a:spcPts val="0"/>
              </a:spcBef>
              <a:buFont typeface="Arial" charset="0"/>
              <a:buNone/>
              <a:defRPr/>
            </a:pPr>
            <a:endParaRPr lang="it-IT" sz="1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13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9" name="Segnaposto data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0643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2800" dirty="0" smtClean="0"/>
              <a:t>6.1 -AZIONI PER AFFRONTARE RISCHI E OPPORTUNITÀ 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it-IT" sz="2800" dirty="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 rtlCol="0">
            <a:normAutofit fontScale="92500" lnSpcReduction="1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6.1.1 Nel pianificare il sistema di gestione l’organizzazione   </a:t>
            </a:r>
            <a:r>
              <a:rPr lang="it-IT" i="1" dirty="0" smtClean="0">
                <a:solidFill>
                  <a:srgbClr val="C00000"/>
                </a:solidFill>
              </a:rPr>
              <a:t>deve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it-IT" i="1" dirty="0" smtClean="0">
                <a:solidFill>
                  <a:srgbClr val="C00000"/>
                </a:solidFill>
              </a:rPr>
              <a:t>determinare i rischi e le opportunità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che è necessario affrontare per fornire assicurazione che il sistema di gestione possa conseguire gli esiti previsti; </a:t>
            </a:r>
          </a:p>
          <a:p>
            <a:pPr marL="0" indent="0">
              <a:buFont typeface="Arial" charset="0"/>
              <a:buNone/>
              <a:defRPr/>
            </a:pPr>
            <a:endParaRPr lang="it-IT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6.1.2 L’organizzazione </a:t>
            </a:r>
            <a:r>
              <a:rPr lang="it-IT" i="1" dirty="0" smtClean="0">
                <a:solidFill>
                  <a:srgbClr val="C00000"/>
                </a:solidFill>
              </a:rPr>
              <a:t>deve pianificare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marL="457200" lvl="0" indent="-457200">
              <a:buAutoNum type="alphaLcParenR"/>
            </a:pPr>
            <a:r>
              <a:rPr lang="it-IT" i="1" dirty="0" smtClean="0">
                <a:solidFill>
                  <a:srgbClr val="C00000"/>
                </a:solidFill>
              </a:rPr>
              <a:t>le azioni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per affrontare tali rischi e opportunità;</a:t>
            </a:r>
          </a:p>
          <a:p>
            <a:pPr marL="457200" lvl="0" indent="-457200">
              <a:buFont typeface="+mj-lt"/>
              <a:buAutoNum type="alphaLcParenR"/>
            </a:pPr>
            <a:r>
              <a:rPr lang="it-IT" i="1" dirty="0" smtClean="0">
                <a:solidFill>
                  <a:srgbClr val="C00000"/>
                </a:solidFill>
              </a:rPr>
              <a:t>le modalità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per  integrare e attuare le azioni nei processi del proprio sistema di gestione;</a:t>
            </a:r>
          </a:p>
          <a:p>
            <a:pPr marL="457200" lvl="0" indent="-457200">
              <a:buFont typeface="+mj-lt"/>
              <a:buAutoNum type="alphaLcParenR"/>
            </a:pPr>
            <a:r>
              <a:rPr lang="it-IT" i="1" dirty="0" smtClean="0">
                <a:solidFill>
                  <a:srgbClr val="C00000"/>
                </a:solidFill>
              </a:rPr>
              <a:t>valutare l’efficacia</a:t>
            </a:r>
            <a:r>
              <a:rPr lang="it-IT" i="1" dirty="0" smtClean="0"/>
              <a:t>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di tali azioni.</a:t>
            </a:r>
          </a:p>
          <a:p>
            <a:pPr marL="457200" lvl="0" indent="-457200">
              <a:buFont typeface="+mj-lt"/>
              <a:buAutoNum type="alphaLcParenR"/>
            </a:pPr>
            <a:endParaRPr lang="it-IT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In discussione non sono tanto gli specifici contenuti di singoli requisiti, quanto </a:t>
            </a:r>
            <a:r>
              <a:rPr lang="it-IT" dirty="0" smtClean="0">
                <a:solidFill>
                  <a:srgbClr val="C00000"/>
                </a:solidFill>
              </a:rPr>
              <a:t>l'acquisizione della 'forma mentis' del rischio 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nella pratica di tutti gli attori coinvolti.</a:t>
            </a:r>
          </a:p>
          <a:p>
            <a:pPr marL="457200" indent="-457200">
              <a:buNone/>
            </a:pPr>
            <a:endParaRPr lang="it-IT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lvl="0" indent="-457200">
              <a:buAutoNum type="alphaLcParenR"/>
            </a:pPr>
            <a:endParaRPr lang="it-IT" dirty="0" smtClean="0"/>
          </a:p>
          <a:p>
            <a:pPr marL="457200" lvl="0" indent="-457200">
              <a:buAutoNum type="alphaLcParenR"/>
            </a:pPr>
            <a:endParaRPr lang="it-IT" dirty="0" smtClean="0"/>
          </a:p>
          <a:p>
            <a:pPr marL="457200" indent="-457200">
              <a:buFont typeface="+mj-lt"/>
              <a:buAutoNum type="alphaLcParenR" startAt="3"/>
              <a:defRPr/>
            </a:pPr>
            <a:endParaRPr lang="it-IT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Arial" charset="0"/>
              <a:buNone/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14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9" name="Segnaposto data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Titolo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06438"/>
          </a:xfrm>
        </p:spPr>
        <p:txBody>
          <a:bodyPr/>
          <a:lstStyle/>
          <a:p>
            <a:r>
              <a:rPr lang="it-IT" altLang="it-IT" dirty="0" smtClean="0"/>
              <a:t>INDAGINE  USA su 500 Aziende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907704" y="6381328"/>
            <a:ext cx="5472608" cy="340147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C323D1-4338-4639-9B83-5E9022C7FD3B}" type="slidenum">
              <a:rPr lang="it-IT" smtClean="0"/>
              <a:pPr>
                <a:defRPr/>
              </a:pPr>
              <a:t>15</a:t>
            </a:fld>
            <a:endParaRPr lang="it-IT" dirty="0"/>
          </a:p>
        </p:txBody>
      </p:sp>
      <p:pic>
        <p:nvPicPr>
          <p:cNvPr id="1648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3120" t="23369" r="23120" b="25500"/>
          <a:stretch>
            <a:fillRect/>
          </a:stretch>
        </p:blipFill>
        <p:spPr>
          <a:xfrm>
            <a:off x="323850" y="923925"/>
            <a:ext cx="8496300" cy="4665663"/>
          </a:xfrm>
        </p:spPr>
      </p:pic>
      <p:sp>
        <p:nvSpPr>
          <p:cNvPr id="7" name="CasellaDiTesto 6"/>
          <p:cNvSpPr txBox="1">
            <a:spLocks noChangeArrowheads="1"/>
          </p:cNvSpPr>
          <p:nvPr/>
        </p:nvSpPr>
        <p:spPr bwMode="auto">
          <a:xfrm>
            <a:off x="323850" y="5949950"/>
            <a:ext cx="8496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b="1" dirty="0">
                <a:solidFill>
                  <a:srgbClr val="C00000"/>
                </a:solidFill>
              </a:rPr>
              <a:t>La </a:t>
            </a:r>
            <a:r>
              <a:rPr lang="it-IT" altLang="it-IT" b="1" i="1" dirty="0">
                <a:solidFill>
                  <a:srgbClr val="C00000"/>
                </a:solidFill>
              </a:rPr>
              <a:t>forma mentis </a:t>
            </a:r>
            <a:r>
              <a:rPr lang="it-IT" altLang="it-IT" b="1" dirty="0">
                <a:solidFill>
                  <a:srgbClr val="C00000"/>
                </a:solidFill>
              </a:rPr>
              <a:t>dell'efficacia e del </a:t>
            </a:r>
            <a:r>
              <a:rPr lang="it-IT" altLang="it-IT" b="1" dirty="0" smtClean="0">
                <a:solidFill>
                  <a:srgbClr val="C00000"/>
                </a:solidFill>
              </a:rPr>
              <a:t>V.A. </a:t>
            </a:r>
            <a:r>
              <a:rPr lang="it-IT" altLang="it-IT" b="1" dirty="0">
                <a:solidFill>
                  <a:srgbClr val="C00000"/>
                </a:solidFill>
              </a:rPr>
              <a:t>è praticata correntemente. E da noi? 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olo 17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576262"/>
          </a:xfrm>
        </p:spPr>
        <p:txBody>
          <a:bodyPr/>
          <a:lstStyle/>
          <a:p>
            <a:r>
              <a:rPr lang="it-IT" altLang="it-IT" sz="2400" dirty="0" smtClean="0">
                <a:solidFill>
                  <a:srgbClr val="C00000"/>
                </a:solidFill>
              </a:rPr>
              <a:t>Dove ci sono riferimenti al rischio? </a:t>
            </a:r>
            <a:br>
              <a:rPr lang="it-IT" altLang="it-IT" sz="2400" dirty="0" smtClean="0">
                <a:solidFill>
                  <a:srgbClr val="C00000"/>
                </a:solidFill>
              </a:rPr>
            </a:br>
            <a:r>
              <a:rPr lang="it-IT" altLang="it-IT" sz="2400" dirty="0" smtClean="0">
                <a:solidFill>
                  <a:srgbClr val="C00000"/>
                </a:solidFill>
                <a:latin typeface="Arial Black" pitchFamily="34" charset="0"/>
              </a:rPr>
              <a:t>IN CIASCUNA FASE DEL CICLO PDCA !</a:t>
            </a:r>
            <a:endParaRPr lang="it-IT" altLang="it-IT" sz="2400" dirty="0" smtClean="0">
              <a:latin typeface="Arial Black" pitchFamily="34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2060847"/>
          <a:ext cx="8229600" cy="4065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8B59D5-63EA-4FA7-B6BC-9BC9E63419E3}" type="slidenum">
              <a:rPr lang="it-IT" smtClean="0"/>
              <a:pPr>
                <a:defRPr/>
              </a:pPr>
              <a:t>16</a:t>
            </a:fld>
            <a:endParaRPr lang="it-IT" dirty="0"/>
          </a:p>
        </p:txBody>
      </p:sp>
      <p:sp>
        <p:nvSpPr>
          <p:cNvPr id="11" name="Freccia bidirezionale orizzontale 10"/>
          <p:cNvSpPr/>
          <p:nvPr/>
        </p:nvSpPr>
        <p:spPr>
          <a:xfrm>
            <a:off x="1547813" y="2565400"/>
            <a:ext cx="144462" cy="4603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2" name="Freccia a destra 11"/>
          <p:cNvSpPr/>
          <p:nvPr/>
        </p:nvSpPr>
        <p:spPr>
          <a:xfrm>
            <a:off x="2484438" y="2565400"/>
            <a:ext cx="36036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4" name="Freccia a destra 13"/>
          <p:cNvSpPr/>
          <p:nvPr/>
        </p:nvSpPr>
        <p:spPr>
          <a:xfrm>
            <a:off x="3492500" y="2565400"/>
            <a:ext cx="43180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5" name="Freccia a destra 14"/>
          <p:cNvSpPr/>
          <p:nvPr/>
        </p:nvSpPr>
        <p:spPr>
          <a:xfrm>
            <a:off x="4572000" y="2565400"/>
            <a:ext cx="504825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6" name="Freccia a destra 15"/>
          <p:cNvSpPr/>
          <p:nvPr/>
        </p:nvSpPr>
        <p:spPr>
          <a:xfrm>
            <a:off x="7235825" y="2565400"/>
            <a:ext cx="287338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7" name="Freccia a destra 16"/>
          <p:cNvSpPr/>
          <p:nvPr/>
        </p:nvSpPr>
        <p:spPr>
          <a:xfrm>
            <a:off x="5795963" y="2565400"/>
            <a:ext cx="433387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75788" name="CasellaDiTesto 146"/>
          <p:cNvSpPr txBox="1">
            <a:spLocks noChangeArrowheads="1"/>
          </p:cNvSpPr>
          <p:nvPr/>
        </p:nvSpPr>
        <p:spPr bwMode="auto">
          <a:xfrm>
            <a:off x="1700213" y="773113"/>
            <a:ext cx="17287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 altLang="it-IT" dirty="0">
              <a:latin typeface="Calibri" pitchFamily="34" charset="0"/>
            </a:endParaRPr>
          </a:p>
        </p:txBody>
      </p:sp>
      <p:sp>
        <p:nvSpPr>
          <p:cNvPr id="149" name="CasellaDiTesto 148"/>
          <p:cNvSpPr txBox="1">
            <a:spLocks noChangeArrowheads="1"/>
          </p:cNvSpPr>
          <p:nvPr/>
        </p:nvSpPr>
        <p:spPr bwMode="auto">
          <a:xfrm>
            <a:off x="2124075" y="1106488"/>
            <a:ext cx="1152525" cy="522287"/>
          </a:xfrm>
          <a:prstGeom prst="rect">
            <a:avLst/>
          </a:prstGeom>
          <a:solidFill>
            <a:srgbClr val="00B05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2800" b="1" dirty="0">
                <a:solidFill>
                  <a:schemeClr val="bg1"/>
                </a:solidFill>
                <a:latin typeface="Calibri" pitchFamily="34" charset="0"/>
              </a:rPr>
              <a:t>PLAN</a:t>
            </a:r>
          </a:p>
        </p:txBody>
      </p:sp>
      <p:sp>
        <p:nvSpPr>
          <p:cNvPr id="150" name="CasellaDiTesto 149"/>
          <p:cNvSpPr txBox="1"/>
          <p:nvPr/>
        </p:nvSpPr>
        <p:spPr>
          <a:xfrm>
            <a:off x="4787900" y="1106488"/>
            <a:ext cx="1152525" cy="522287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solidFill>
                  <a:schemeClr val="bg1"/>
                </a:solidFill>
                <a:latin typeface="+mn-lt"/>
              </a:rPr>
              <a:t>DO</a:t>
            </a:r>
          </a:p>
        </p:txBody>
      </p:sp>
      <p:sp>
        <p:nvSpPr>
          <p:cNvPr id="151" name="CasellaDiTesto 150"/>
          <p:cNvSpPr txBox="1"/>
          <p:nvPr/>
        </p:nvSpPr>
        <p:spPr>
          <a:xfrm>
            <a:off x="6156325" y="1106488"/>
            <a:ext cx="1152525" cy="52228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solidFill>
                  <a:schemeClr val="bg1"/>
                </a:solidFill>
                <a:latin typeface="+mn-lt"/>
              </a:rPr>
              <a:t>CHECK</a:t>
            </a:r>
          </a:p>
        </p:txBody>
      </p:sp>
      <p:sp>
        <p:nvSpPr>
          <p:cNvPr id="152" name="CasellaDiTesto 151"/>
          <p:cNvSpPr txBox="1">
            <a:spLocks noChangeArrowheads="1"/>
          </p:cNvSpPr>
          <p:nvPr/>
        </p:nvSpPr>
        <p:spPr bwMode="auto">
          <a:xfrm>
            <a:off x="7524750" y="1106488"/>
            <a:ext cx="1439863" cy="522287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2800" b="1" dirty="0">
                <a:solidFill>
                  <a:schemeClr val="bg1"/>
                </a:solidFill>
                <a:latin typeface="Calibri" pitchFamily="34" charset="0"/>
              </a:rPr>
              <a:t>ACTION</a:t>
            </a:r>
          </a:p>
        </p:txBody>
      </p:sp>
      <p:sp>
        <p:nvSpPr>
          <p:cNvPr id="21" name="CasellaDiTesto 20"/>
          <p:cNvSpPr txBox="1">
            <a:spLocks noChangeArrowheads="1"/>
          </p:cNvSpPr>
          <p:nvPr/>
        </p:nvSpPr>
        <p:spPr bwMode="auto">
          <a:xfrm>
            <a:off x="395288" y="3860800"/>
            <a:ext cx="835342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altLang="it-IT" b="1" dirty="0">
                <a:solidFill>
                  <a:srgbClr val="C00000"/>
                </a:solidFill>
              </a:rPr>
              <a:t>La parola Obiettivi (</a:t>
            </a:r>
            <a:r>
              <a:rPr lang="it-IT" altLang="it-IT" b="1" i="1" dirty="0">
                <a:solidFill>
                  <a:schemeClr val="accent5">
                    <a:lumMod val="50000"/>
                  </a:schemeClr>
                </a:solidFill>
              </a:rPr>
              <a:t>'risultato da conseguire</a:t>
            </a:r>
            <a:r>
              <a:rPr lang="it-IT" altLang="it-IT" i="1" dirty="0"/>
              <a:t>'</a:t>
            </a:r>
            <a:r>
              <a:rPr lang="it-IT" altLang="it-IT" b="1" dirty="0">
                <a:solidFill>
                  <a:srgbClr val="C00000"/>
                </a:solidFill>
              </a:rPr>
              <a:t>)</a:t>
            </a:r>
            <a:r>
              <a:rPr lang="it-IT" altLang="it-IT" i="1" dirty="0"/>
              <a:t> </a:t>
            </a:r>
            <a:r>
              <a:rPr lang="it-IT" altLang="it-IT" b="1" dirty="0">
                <a:solidFill>
                  <a:srgbClr val="C00000"/>
                </a:solidFill>
              </a:rPr>
              <a:t>ricorre ora </a:t>
            </a:r>
            <a:r>
              <a:rPr lang="it-IT" altLang="it-IT" b="1" dirty="0" smtClean="0">
                <a:solidFill>
                  <a:srgbClr val="C00000"/>
                </a:solidFill>
              </a:rPr>
              <a:t>24 volte</a:t>
            </a:r>
            <a:endParaRPr lang="it-IT" altLang="it-IT" b="1" dirty="0">
              <a:solidFill>
                <a:srgbClr val="C00000"/>
              </a:solidFill>
            </a:endParaRPr>
          </a:p>
          <a:p>
            <a:endParaRPr lang="it-IT" altLang="it-IT" b="1" dirty="0">
              <a:solidFill>
                <a:srgbClr val="C00000"/>
              </a:solidFill>
            </a:endParaRPr>
          </a:p>
          <a:p>
            <a:r>
              <a:rPr lang="it-IT" altLang="it-IT" b="1" dirty="0">
                <a:solidFill>
                  <a:srgbClr val="C00000"/>
                </a:solidFill>
              </a:rPr>
              <a:t>La parola</a:t>
            </a:r>
            <a:r>
              <a:rPr lang="it-IT" altLang="it-IT" b="1" dirty="0"/>
              <a:t> </a:t>
            </a:r>
            <a:r>
              <a:rPr lang="it-IT" altLang="it-IT" b="1" dirty="0">
                <a:solidFill>
                  <a:srgbClr val="C00000"/>
                </a:solidFill>
              </a:rPr>
              <a:t>Efficacia (</a:t>
            </a:r>
            <a:r>
              <a:rPr lang="it-IT" altLang="it-IT" b="1" i="1" dirty="0">
                <a:solidFill>
                  <a:schemeClr val="accent5">
                    <a:lumMod val="50000"/>
                  </a:schemeClr>
                </a:solidFill>
              </a:rPr>
              <a:t>'grado di realizzazione delle attività pianificate e di conseguimento dei risultati </a:t>
            </a:r>
            <a:r>
              <a:rPr lang="it-IT" altLang="it-IT" b="1" i="1" dirty="0" smtClean="0">
                <a:solidFill>
                  <a:schemeClr val="accent5">
                    <a:lumMod val="50000"/>
                  </a:schemeClr>
                </a:solidFill>
              </a:rPr>
              <a:t>pianificati' </a:t>
            </a:r>
            <a:r>
              <a:rPr lang="it-IT" altLang="it-IT" b="1" dirty="0">
                <a:solidFill>
                  <a:srgbClr val="C00000"/>
                </a:solidFill>
              </a:rPr>
              <a:t>)</a:t>
            </a:r>
            <a:r>
              <a:rPr lang="it-IT" altLang="it-IT" dirty="0">
                <a:solidFill>
                  <a:srgbClr val="C00000"/>
                </a:solidFill>
              </a:rPr>
              <a:t> </a:t>
            </a:r>
            <a:r>
              <a:rPr lang="it-IT" altLang="it-IT" b="1" dirty="0">
                <a:solidFill>
                  <a:srgbClr val="C00000"/>
                </a:solidFill>
              </a:rPr>
              <a:t>ricorre ora </a:t>
            </a:r>
            <a:r>
              <a:rPr lang="it-IT" altLang="it-IT" b="1" dirty="0" smtClean="0">
                <a:solidFill>
                  <a:srgbClr val="C00000"/>
                </a:solidFill>
              </a:rPr>
              <a:t>26 volte. </a:t>
            </a:r>
            <a:endParaRPr lang="it-IT" altLang="it-IT" b="1" dirty="0">
              <a:solidFill>
                <a:srgbClr val="C00000"/>
              </a:solidFill>
            </a:endParaRPr>
          </a:p>
          <a:p>
            <a:endParaRPr lang="it-IT" altLang="it-IT" b="1" dirty="0" smtClean="0">
              <a:solidFill>
                <a:srgbClr val="C00000"/>
              </a:solidFill>
            </a:endParaRPr>
          </a:p>
          <a:p>
            <a:r>
              <a:rPr lang="it-IT" altLang="it-IT" b="1" dirty="0" smtClean="0">
                <a:solidFill>
                  <a:srgbClr val="C00000"/>
                </a:solidFill>
              </a:rPr>
              <a:t>E</a:t>
            </a:r>
            <a:r>
              <a:rPr lang="it-IT" altLang="it-IT" b="1" dirty="0">
                <a:solidFill>
                  <a:srgbClr val="C00000"/>
                </a:solidFill>
              </a:rPr>
              <a:t>' la valutazione dell'efficacia che permette di misurare il valore aggiunto per l'organizzazione! </a:t>
            </a:r>
          </a:p>
        </p:txBody>
      </p:sp>
      <p:sp>
        <p:nvSpPr>
          <p:cNvPr id="20" name="Segnaposto piè di pa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23" name="Segnaposto data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49" grpId="0" animBg="1"/>
      <p:bldP spid="150" grpId="0" animBg="1"/>
      <p:bldP spid="151" grpId="0" animBg="1"/>
      <p:bldP spid="15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96144"/>
          </a:xfrm>
        </p:spPr>
        <p:txBody>
          <a:bodyPr/>
          <a:lstStyle/>
          <a:p>
            <a:pPr>
              <a:lnSpc>
                <a:spcPts val="2200"/>
              </a:lnSpc>
            </a:pPr>
            <a:r>
              <a:rPr lang="it-IT" altLang="it-IT" sz="2800" dirty="0" smtClean="0">
                <a:solidFill>
                  <a:schemeClr val="accent5">
                    <a:lumMod val="50000"/>
                  </a:schemeClr>
                </a:solidFill>
              </a:rPr>
              <a:t>'RISK BASED THINKING'</a:t>
            </a:r>
            <a:br>
              <a:rPr lang="it-IT" altLang="it-IT" sz="28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it-IT" altLang="it-IT" dirty="0" smtClean="0">
                <a:solidFill>
                  <a:srgbClr val="C00000"/>
                </a:solidFill>
              </a:rPr>
              <a:t>'</a:t>
            </a:r>
            <a:r>
              <a:rPr lang="en-US" sz="2000" i="1" dirty="0" smtClean="0">
                <a:solidFill>
                  <a:srgbClr val="C00000"/>
                </a:solidFill>
              </a:rPr>
              <a:t>Risk-based thinking (see Clause A.4) is essential for achieving an effective quality management system.' </a:t>
            </a:r>
            <a:r>
              <a:rPr lang="it-IT" altLang="it-IT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it-IT" altLang="it-IT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it-IT" altLang="it-IT" sz="2800" dirty="0" smtClean="0">
                <a:solidFill>
                  <a:srgbClr val="C00000"/>
                </a:solidFill>
              </a:rPr>
              <a:t/>
            </a:r>
            <a:br>
              <a:rPr lang="it-IT" altLang="it-IT" sz="2800" dirty="0" smtClean="0">
                <a:solidFill>
                  <a:srgbClr val="C00000"/>
                </a:solidFill>
              </a:rPr>
            </a:br>
            <a:r>
              <a:rPr lang="it-IT" altLang="it-IT" sz="2000" dirty="0" smtClean="0">
                <a:solidFill>
                  <a:schemeClr val="accent5">
                    <a:lumMod val="50000"/>
                  </a:schemeClr>
                </a:solidFill>
              </a:rPr>
              <a:t>DOVE CI SONO RIFERIMENTI AL RISCHIO?</a:t>
            </a:r>
            <a:endParaRPr lang="it-IT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04865"/>
            <a:ext cx="8229600" cy="3816424"/>
          </a:xfrm>
        </p:spPr>
        <p:txBody>
          <a:bodyPr/>
          <a:lstStyle/>
          <a:p>
            <a:pPr>
              <a:buNone/>
            </a:pPr>
            <a:endParaRPr lang="it-IT" altLang="it-IT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it-IT" altLang="it-IT" sz="2000" dirty="0" smtClean="0">
                <a:solidFill>
                  <a:schemeClr val="accent5">
                    <a:lumMod val="50000"/>
                  </a:schemeClr>
                </a:solidFill>
              </a:rPr>
              <a:t>a)-RISCHI nella DETERMINAZIONE DEGLI OBIETTIVI</a:t>
            </a:r>
          </a:p>
          <a:p>
            <a:pPr>
              <a:buNone/>
            </a:pPr>
            <a:r>
              <a:rPr lang="en-US" altLang="it-IT" sz="2000" dirty="0" smtClean="0">
                <a:solidFill>
                  <a:schemeClr val="accent5">
                    <a:lumMod val="50000"/>
                  </a:schemeClr>
                </a:solidFill>
              </a:rPr>
              <a:t>b)-RISCHI NELLA ESECUZIONE</a:t>
            </a:r>
          </a:p>
          <a:p>
            <a:pPr>
              <a:buNone/>
            </a:pPr>
            <a:r>
              <a:rPr lang="it-IT" altLang="it-IT" sz="2000" dirty="0" smtClean="0">
                <a:solidFill>
                  <a:schemeClr val="accent5">
                    <a:lumMod val="50000"/>
                  </a:schemeClr>
                </a:solidFill>
              </a:rPr>
              <a:t>c)-RISCHI NELLA VALUTAZIONE</a:t>
            </a:r>
          </a:p>
          <a:p>
            <a:pPr>
              <a:buNone/>
            </a:pPr>
            <a:r>
              <a:rPr lang="it-IT" altLang="it-IT" sz="2000" dirty="0" smtClean="0">
                <a:solidFill>
                  <a:schemeClr val="accent5">
                    <a:lumMod val="50000"/>
                  </a:schemeClr>
                </a:solidFill>
              </a:rPr>
              <a:t>d)-RISCHI OPERATIVI</a:t>
            </a:r>
          </a:p>
          <a:p>
            <a:pPr marL="542925" lvl="1" indent="-276225">
              <a:buNone/>
              <a:defRPr/>
            </a:pPr>
            <a:r>
              <a:rPr lang="it-IT" sz="1800" dirty="0" smtClean="0">
                <a:solidFill>
                  <a:schemeClr val="accent5">
                    <a:lumMod val="50000"/>
                  </a:schemeClr>
                </a:solidFill>
              </a:rPr>
              <a:t>( ma anche: </a:t>
            </a:r>
            <a:r>
              <a:rPr lang="it-IT" sz="1800" dirty="0" smtClean="0">
                <a:solidFill>
                  <a:srgbClr val="C00000"/>
                </a:solidFill>
              </a:rPr>
              <a:t>Management systems risk, Customer satisfaction risk, Supply chain risk , Information security risks, Logistics risks)</a:t>
            </a:r>
          </a:p>
          <a:p>
            <a:pPr marL="342900" lvl="1" indent="-342900">
              <a:buNone/>
            </a:pPr>
            <a:endParaRPr lang="it-IT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La gestione dei rischi diventa una </a:t>
            </a:r>
            <a:r>
              <a:rPr lang="it-IT" dirty="0" smtClean="0">
                <a:solidFill>
                  <a:srgbClr val="C00000"/>
                </a:solidFill>
              </a:rPr>
              <a:t>componente essenziale del management.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17</a:t>
            </a:fld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06438"/>
          </a:xfrm>
        </p:spPr>
        <p:txBody>
          <a:bodyPr rtlCol="0">
            <a:noAutofit/>
          </a:bodyPr>
          <a:lstStyle/>
          <a:p>
            <a:pPr>
              <a:lnSpc>
                <a:spcPts val="3200"/>
              </a:lnSpc>
              <a:defRPr/>
            </a:pPr>
            <a:r>
              <a:rPr lang="it-IT" sz="2800" dirty="0" smtClean="0"/>
              <a:t>9. VALUTAZIONE DELLE PRESTAZIONI</a:t>
            </a:r>
            <a:br>
              <a:rPr lang="it-IT" sz="2800" dirty="0" smtClean="0"/>
            </a:br>
            <a:r>
              <a:rPr lang="it-IT" sz="2400" dirty="0" smtClean="0"/>
              <a:t> MONITORAGGIO, MISURAZIONE, ANALISI E VALUTAZIONE</a:t>
            </a:r>
            <a:endParaRPr lang="it-IT" sz="2800" dirty="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19" y="1556792"/>
            <a:ext cx="8892481" cy="4464496"/>
          </a:xfrm>
        </p:spPr>
        <p:txBody>
          <a:bodyPr rtlCol="0">
            <a:normAutofit fontScale="70000" lnSpcReduction="20000"/>
          </a:bodyPr>
          <a:lstStyle/>
          <a:p>
            <a:pPr>
              <a:buFont typeface="Arial" charset="0"/>
              <a:buNone/>
              <a:defRPr/>
            </a:pPr>
            <a:r>
              <a:rPr lang="it-IT" dirty="0" smtClean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it-IT" sz="3600" dirty="0" smtClean="0">
                <a:solidFill>
                  <a:schemeClr val="accent5">
                    <a:lumMod val="50000"/>
                  </a:schemeClr>
                </a:solidFill>
              </a:rPr>
              <a:t>L’organizzazione deve determinare: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charset="0"/>
              <a:buNone/>
              <a:defRPr/>
            </a:pPr>
            <a:endParaRPr lang="it-IT" sz="21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363538" indent="-363538">
              <a:lnSpc>
                <a:spcPct val="1200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sz="3600" dirty="0" smtClean="0">
                <a:solidFill>
                  <a:srgbClr val="C00000"/>
                </a:solidFill>
              </a:rPr>
              <a:t>cosa</a:t>
            </a:r>
            <a:r>
              <a:rPr lang="it-IT" sz="3600" dirty="0" smtClean="0">
                <a:solidFill>
                  <a:schemeClr val="accent5">
                    <a:lumMod val="50000"/>
                  </a:schemeClr>
                </a:solidFill>
              </a:rPr>
              <a:t> è necessario monitorare e misurare;</a:t>
            </a:r>
          </a:p>
          <a:p>
            <a:pPr marL="363538" indent="-363538">
              <a:lnSpc>
                <a:spcPct val="1200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sz="3600" dirty="0" smtClean="0">
                <a:solidFill>
                  <a:srgbClr val="C00000"/>
                </a:solidFill>
              </a:rPr>
              <a:t>i metodi </a:t>
            </a:r>
            <a:r>
              <a:rPr lang="it-IT" sz="3600" dirty="0" smtClean="0">
                <a:solidFill>
                  <a:schemeClr val="accent5">
                    <a:lumMod val="50000"/>
                  </a:schemeClr>
                </a:solidFill>
              </a:rPr>
              <a:t>per il monitoraggio, la misurazione, l’analisi e la valutazione, per assicurare risultati validi;</a:t>
            </a:r>
          </a:p>
          <a:p>
            <a:pPr marL="363538" indent="-363538">
              <a:lnSpc>
                <a:spcPct val="1200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sz="3600" dirty="0" smtClean="0">
                <a:solidFill>
                  <a:srgbClr val="C00000"/>
                </a:solidFill>
              </a:rPr>
              <a:t>quando</a:t>
            </a:r>
            <a:r>
              <a:rPr lang="it-IT" sz="3600" dirty="0" smtClean="0">
                <a:solidFill>
                  <a:schemeClr val="accent5">
                    <a:lumMod val="50000"/>
                  </a:schemeClr>
                </a:solidFill>
              </a:rPr>
              <a:t> devono essere eseguiti;</a:t>
            </a:r>
          </a:p>
          <a:p>
            <a:pPr marL="363538" indent="-363538">
              <a:lnSpc>
                <a:spcPct val="120000"/>
              </a:lnSpc>
              <a:spcBef>
                <a:spcPts val="0"/>
              </a:spcBef>
              <a:buFont typeface="+mj-lt"/>
              <a:buAutoNum type="alphaLcParenR"/>
              <a:defRPr/>
            </a:pPr>
            <a:r>
              <a:rPr lang="it-IT" sz="3600" dirty="0" smtClean="0">
                <a:solidFill>
                  <a:srgbClr val="C00000"/>
                </a:solidFill>
              </a:rPr>
              <a:t>quando i risultati devono essere analizzati e valutati</a:t>
            </a:r>
            <a:r>
              <a:rPr lang="it-IT" sz="36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363538" indent="-363538">
              <a:lnSpc>
                <a:spcPct val="120000"/>
              </a:lnSpc>
              <a:spcBef>
                <a:spcPts val="0"/>
              </a:spcBef>
              <a:buFont typeface="+mj-lt"/>
              <a:buAutoNum type="alphaLcParenR"/>
              <a:defRPr/>
            </a:pPr>
            <a:endParaRPr lang="it-IT" sz="36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82563" lvl="1" indent="-182563">
              <a:lnSpc>
                <a:spcPct val="120000"/>
              </a:lnSpc>
              <a:spcBef>
                <a:spcPts val="0"/>
              </a:spcBef>
              <a:buFont typeface="Arial" pitchFamily="34" charset="0"/>
              <a:buNone/>
              <a:defRPr/>
            </a:pPr>
            <a:endParaRPr lang="it-IT" sz="21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it-IT" sz="3600" dirty="0" smtClean="0">
                <a:solidFill>
                  <a:schemeClr val="accent5">
                    <a:lumMod val="50000"/>
                  </a:schemeClr>
                </a:solidFill>
              </a:rPr>
              <a:t>L’organizzazione deve valutare </a:t>
            </a:r>
            <a:r>
              <a:rPr lang="it-IT" sz="3600" dirty="0" smtClean="0">
                <a:solidFill>
                  <a:srgbClr val="C00000"/>
                </a:solidFill>
              </a:rPr>
              <a:t>le prestazioni </a:t>
            </a:r>
            <a:r>
              <a:rPr lang="it-IT" sz="3600" dirty="0" smtClean="0">
                <a:solidFill>
                  <a:schemeClr val="accent5">
                    <a:lumMod val="50000"/>
                  </a:schemeClr>
                </a:solidFill>
              </a:rPr>
              <a:t>(relative alla) Qualità  e </a:t>
            </a:r>
            <a:r>
              <a:rPr lang="it-IT" sz="3600" dirty="0" smtClean="0">
                <a:solidFill>
                  <a:srgbClr val="C00000"/>
                </a:solidFill>
              </a:rPr>
              <a:t>l’efficacia</a:t>
            </a:r>
            <a:r>
              <a:rPr lang="it-IT" sz="3600" dirty="0" smtClean="0">
                <a:solidFill>
                  <a:schemeClr val="accent5">
                    <a:lumMod val="50000"/>
                  </a:schemeClr>
                </a:solidFill>
              </a:rPr>
              <a:t> del sistema di gestione.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18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USO DEI RISULTATI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I risultati dell'analisi devono essere usati per valutare:</a:t>
            </a:r>
          </a:p>
          <a:p>
            <a:pPr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a)	</a:t>
            </a:r>
            <a:r>
              <a:rPr lang="it-IT" dirty="0" smtClean="0">
                <a:solidFill>
                  <a:srgbClr val="C00000"/>
                </a:solidFill>
              </a:rPr>
              <a:t>la conformità 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dei prodotti e servizi;</a:t>
            </a:r>
          </a:p>
          <a:p>
            <a:pPr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b)	</a:t>
            </a:r>
            <a:r>
              <a:rPr lang="it-IT" dirty="0" smtClean="0">
                <a:solidFill>
                  <a:srgbClr val="C00000"/>
                </a:solidFill>
              </a:rPr>
              <a:t>la soddisfazione 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del cliente;</a:t>
            </a:r>
          </a:p>
          <a:p>
            <a:pPr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c)	</a:t>
            </a:r>
            <a:r>
              <a:rPr lang="it-IT" dirty="0" smtClean="0">
                <a:solidFill>
                  <a:srgbClr val="C00000"/>
                </a:solidFill>
              </a:rPr>
              <a:t>le prestazioni e l'efficacia 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del sistema di gestione per la qualità;</a:t>
            </a:r>
          </a:p>
          <a:p>
            <a:pPr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d)	</a:t>
            </a:r>
            <a:r>
              <a:rPr lang="it-IT" dirty="0" smtClean="0">
                <a:solidFill>
                  <a:srgbClr val="C00000"/>
                </a:solidFill>
              </a:rPr>
              <a:t>l'efficace attuazione della pianificazione;</a:t>
            </a:r>
          </a:p>
          <a:p>
            <a:pPr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e)	</a:t>
            </a:r>
            <a:r>
              <a:rPr lang="it-IT" dirty="0" smtClean="0">
                <a:solidFill>
                  <a:srgbClr val="C00000"/>
                </a:solidFill>
              </a:rPr>
              <a:t>l'efficacia delle azioni per affrontare rischi e opportunità; </a:t>
            </a:r>
          </a:p>
          <a:p>
            <a:pPr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f)	le prestazioni dei fornitori esterni;</a:t>
            </a:r>
          </a:p>
          <a:p>
            <a:pPr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g)	</a:t>
            </a:r>
            <a:r>
              <a:rPr lang="it-IT" dirty="0" smtClean="0">
                <a:solidFill>
                  <a:srgbClr val="C00000"/>
                </a:solidFill>
              </a:rPr>
              <a:t>le necessità di miglioramenti del sistema 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di gestione per la qualità.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19</a:t>
            </a:fld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Principali innovazioni</a:t>
            </a:r>
            <a:br>
              <a:rPr lang="en-US" dirty="0" smtClean="0"/>
            </a:b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1-uso della Struttura  HLS</a:t>
            </a:r>
            <a:b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it-IT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66602-DF39-4950-8715-CB584C0A960D}" type="slidenum">
              <a:rPr lang="it-IT" smtClean="0"/>
              <a:pPr>
                <a:defRPr/>
              </a:pPr>
              <a:t>2</a:t>
            </a:fld>
            <a:endParaRPr lang="it-IT" dirty="0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>
          <a:xfrm>
            <a:off x="1907704" y="6453337"/>
            <a:ext cx="5688632" cy="268138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84783"/>
            <a:ext cx="8229600" cy="4641379"/>
          </a:xfrm>
        </p:spPr>
        <p:txBody>
          <a:bodyPr/>
          <a:lstStyle/>
          <a:p>
            <a:pPr marL="0" indent="0">
              <a:lnSpc>
                <a:spcPts val="2500"/>
              </a:lnSpc>
              <a:buFont typeface="Arial" charset="0"/>
              <a:buNone/>
              <a:defRPr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(Da Iso  17022) </a:t>
            </a:r>
          </a:p>
          <a:p>
            <a:pPr marL="177800" indent="-177800">
              <a:lnSpc>
                <a:spcPts val="2500"/>
              </a:lnSpc>
              <a:buFont typeface="Arial" charset="0"/>
              <a:buNone/>
              <a:defRPr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4.2.7.8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Il rapporto di audit deve comprendere una </a:t>
            </a:r>
            <a:r>
              <a:rPr lang="it-IT" i="1" dirty="0" smtClean="0">
                <a:solidFill>
                  <a:srgbClr val="C00000"/>
                </a:solidFill>
              </a:rPr>
              <a:t>dichiarazione circa l’efficacia </a:t>
            </a:r>
            <a:r>
              <a:rPr lang="it-IT" i="1" dirty="0" smtClean="0">
                <a:solidFill>
                  <a:srgbClr val="002060"/>
                </a:solidFill>
              </a:rPr>
              <a:t>del sistema di gestione del cliente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…….</a:t>
            </a:r>
          </a:p>
          <a:p>
            <a:pPr marL="177800" indent="-177800">
              <a:lnSpc>
                <a:spcPts val="2500"/>
              </a:lnSpc>
              <a:buFont typeface="Arial" charset="0"/>
              <a:buNone/>
              <a:defRPr/>
            </a:pPr>
            <a:endParaRPr lang="it-IT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77800" indent="-177800">
              <a:lnSpc>
                <a:spcPts val="2500"/>
              </a:lnSpc>
              <a:buFont typeface="Arial" charset="0"/>
              <a:buNone/>
              <a:defRPr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4.2.7.9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Il rapporto di audit dovrebbe fornire un commento </a:t>
            </a:r>
            <a:r>
              <a:rPr lang="it-IT" i="1" dirty="0" smtClean="0">
                <a:solidFill>
                  <a:srgbClr val="C00000"/>
                </a:solidFill>
              </a:rPr>
              <a:t>circa la maturità del sistema di gestione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e dovrebbe indicare se il sistema di gestione è attuato in modo completo all’interno della organizzazione e il livello di supporto da parte dei responsabili e dall’alta direzione.</a:t>
            </a:r>
          </a:p>
          <a:p>
            <a:pPr marL="177800" indent="-177800">
              <a:lnSpc>
                <a:spcPts val="2500"/>
              </a:lnSpc>
              <a:buNone/>
              <a:defRPr/>
            </a:pPr>
            <a:endParaRPr lang="it-IT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77800" indent="-177800">
              <a:buFont typeface="Arial" charset="0"/>
              <a:buNone/>
              <a:defRPr/>
            </a:pP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DBFB6A-01C9-4B26-86FF-9DB00A4BEC25}" type="slidenum">
              <a:rPr lang="it-IT" smtClean="0"/>
              <a:pPr>
                <a:defRPr/>
              </a:pPr>
              <a:t>20</a:t>
            </a:fld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IAF- ISO 9001-</a:t>
            </a:r>
            <a:r>
              <a:rPr lang="en-US" dirty="0" smtClean="0"/>
              <a:t>What are the emerging changes?</a:t>
            </a:r>
            <a:br>
              <a:rPr lang="en-US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400"/>
              </a:lnSpc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 …..</a:t>
            </a:r>
          </a:p>
          <a:p>
            <a:pPr>
              <a:lnSpc>
                <a:spcPts val="1800"/>
              </a:lnSpc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 ……</a:t>
            </a:r>
          </a:p>
          <a:p>
            <a:pPr>
              <a:lnSpc>
                <a:spcPts val="2400"/>
              </a:lnSpc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fewer prescribed requirements,</a:t>
            </a:r>
          </a:p>
          <a:p>
            <a:pPr>
              <a:lnSpc>
                <a:spcPts val="2400"/>
              </a:lnSpc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less emphasis on documents,</a:t>
            </a:r>
          </a:p>
          <a:p>
            <a:pPr>
              <a:lnSpc>
                <a:spcPts val="2400"/>
              </a:lnSpc>
              <a:spcBef>
                <a:spcPts val="1200"/>
              </a:spcBef>
              <a:buNone/>
            </a:pPr>
            <a:r>
              <a:rPr lang="en-US" dirty="0" smtClean="0"/>
              <a:t>•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improved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applicability for services,</a:t>
            </a:r>
          </a:p>
          <a:p>
            <a:pPr>
              <a:lnSpc>
                <a:spcPts val="2400"/>
              </a:lnSpc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 ……..</a:t>
            </a:r>
          </a:p>
          <a:p>
            <a:pPr>
              <a:lnSpc>
                <a:spcPts val="2400"/>
              </a:lnSpc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 increased emphasis on </a:t>
            </a:r>
            <a:r>
              <a:rPr lang="en-US" dirty="0" smtClean="0">
                <a:solidFill>
                  <a:srgbClr val="C00000"/>
                </a:solidFill>
              </a:rPr>
              <a:t>organizational context</a:t>
            </a:r>
            <a:r>
              <a:rPr lang="en-US" dirty="0" smtClean="0"/>
              <a:t>,</a:t>
            </a:r>
          </a:p>
          <a:p>
            <a:pPr>
              <a:lnSpc>
                <a:spcPts val="2400"/>
              </a:lnSpc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 increased </a:t>
            </a:r>
            <a:r>
              <a:rPr lang="en-US" dirty="0" smtClean="0">
                <a:solidFill>
                  <a:srgbClr val="C00000"/>
                </a:solidFill>
              </a:rPr>
              <a:t>leadership requirements</a:t>
            </a:r>
            <a:r>
              <a:rPr lang="en-US" dirty="0" smtClean="0"/>
              <a:t>,</a:t>
            </a:r>
          </a:p>
          <a:p>
            <a:pPr>
              <a:lnSpc>
                <a:spcPts val="1800"/>
              </a:lnSpc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• greater emphasis on </a:t>
            </a:r>
            <a:r>
              <a:rPr lang="en-US" dirty="0" smtClean="0">
                <a:solidFill>
                  <a:srgbClr val="C00000"/>
                </a:solidFill>
              </a:rPr>
              <a:t>achieving desired outcomes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to improve customer satisfaction.</a:t>
            </a:r>
            <a:endParaRPr lang="it-IT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21</a:t>
            </a:fld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2276475"/>
            <a:ext cx="7772400" cy="1362075"/>
          </a:xfrm>
        </p:spPr>
        <p:txBody>
          <a:bodyPr/>
          <a:lstStyle/>
          <a:p>
            <a:pPr>
              <a:defRPr/>
            </a:pPr>
            <a:r>
              <a:rPr lang="it-IT" sz="2800" dirty="0" smtClean="0"/>
              <a:t>“</a:t>
            </a:r>
            <a:r>
              <a:rPr lang="it-IT" sz="2800" i="1" dirty="0" smtClean="0"/>
              <a:t>AllA civiltà del rischio non si può rispondere in modo reattivo, </a:t>
            </a:r>
            <a:br>
              <a:rPr lang="it-IT" sz="2800" i="1" dirty="0" smtClean="0"/>
            </a:br>
            <a:r>
              <a:rPr lang="it-IT" sz="2800" i="1" dirty="0" smtClean="0"/>
              <a:t>ma si deve rispondere in modo PROATTIVO</a:t>
            </a:r>
            <a:r>
              <a:rPr lang="it-IT" sz="2800" dirty="0" smtClean="0"/>
              <a:t>”</a:t>
            </a:r>
            <a:endParaRPr lang="it-IT" sz="28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4005065"/>
            <a:ext cx="7772400" cy="432048"/>
          </a:xfrm>
        </p:spPr>
        <p:txBody>
          <a:bodyPr/>
          <a:lstStyle/>
          <a:p>
            <a:pPr>
              <a:defRPr/>
            </a:pPr>
            <a:r>
              <a:rPr lang="it-IT" dirty="0" smtClean="0">
                <a:solidFill>
                  <a:schemeClr val="accent5">
                    <a:lumMod val="75000"/>
                  </a:schemeClr>
                </a:solidFill>
              </a:rPr>
              <a:t>                                                                                                                Ulrich Beck</a:t>
            </a:r>
            <a:endParaRPr lang="it-IT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051720" y="6525344"/>
            <a:ext cx="5472608" cy="196130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596336" y="6525343"/>
            <a:ext cx="1090464" cy="196131"/>
          </a:xfrm>
        </p:spPr>
        <p:txBody>
          <a:bodyPr/>
          <a:lstStyle/>
          <a:p>
            <a:pPr>
              <a:defRPr/>
            </a:pPr>
            <a:fld id="{C3230DED-1433-4893-8C37-09A6B6C9DFEA}" type="slidenum">
              <a:rPr lang="it-IT" smtClean="0"/>
              <a:pPr>
                <a:defRPr/>
              </a:pPr>
              <a:t>22</a:t>
            </a:fld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525343"/>
            <a:ext cx="1090464" cy="196131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QUALI TEMPI E MODI PER ACQUISIRE E APPLICARE I NUOVI CONCETTI?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4713387"/>
          </a:xfrm>
        </p:spPr>
        <p:txBody>
          <a:bodyPr/>
          <a:lstStyle/>
          <a:p>
            <a:pPr>
              <a:lnSpc>
                <a:spcPts val="2600"/>
              </a:lnSpc>
              <a:spcBef>
                <a:spcPts val="1800"/>
              </a:spcBef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Non si può non prendere atto del notevole ritardo con cui, fino ad oggi, il mondo della certificazione ha recepito i nuovi paradigmi via via introdotti:</a:t>
            </a:r>
          </a:p>
          <a:p>
            <a:pPr>
              <a:lnSpc>
                <a:spcPts val="2600"/>
              </a:lnSpc>
              <a:spcBef>
                <a:spcPts val="1800"/>
              </a:spcBef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da sistema 'cartaceo formale' a sistema  reale di Gestione, ben oltre dieci anni,</a:t>
            </a:r>
          </a:p>
          <a:p>
            <a:pPr>
              <a:lnSpc>
                <a:spcPts val="2200"/>
              </a:lnSpc>
              <a:spcBef>
                <a:spcPts val="1200"/>
              </a:spcBef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non si è ancora assimilata la prevalenza della efficacia sulla conformità, introdotta nel 2000, non si è acquisita la </a:t>
            </a:r>
            <a:r>
              <a:rPr lang="it-IT" dirty="0" smtClean="0">
                <a:solidFill>
                  <a:srgbClr val="C00000"/>
                </a:solidFill>
              </a:rPr>
              <a:t>'forma mentis dell'efficacia'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</a:p>
          <a:p>
            <a:pPr>
              <a:lnSpc>
                <a:spcPts val="2600"/>
              </a:lnSpc>
              <a:spcBef>
                <a:spcPts val="1800"/>
              </a:spcBef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sono ancora ignorati in molti casi i requisiti specifici della Iso 19011:2012 (che per molti aspetti ha anticipato la Iso 9001:2015), ISO 17022, .. .</a:t>
            </a:r>
          </a:p>
          <a:p>
            <a:pPr>
              <a:lnSpc>
                <a:spcPts val="2600"/>
              </a:lnSpc>
              <a:spcBef>
                <a:spcPts val="1800"/>
              </a:spcBef>
              <a:buNone/>
            </a:pPr>
            <a:r>
              <a:rPr lang="it-IT" dirty="0" smtClean="0">
                <a:solidFill>
                  <a:srgbClr val="C00000"/>
                </a:solidFill>
              </a:rPr>
              <a:t>Possiamo accettare che con la edizione 2015 si ripeta tale ritardo?</a:t>
            </a:r>
          </a:p>
          <a:p>
            <a:pPr>
              <a:buNone/>
            </a:pP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23</a:t>
            </a:fld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LA SFIDA PER LE AZIENDE, GLI ATTORI E IL SISTEMA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4929411"/>
          </a:xfrm>
        </p:spPr>
        <p:txBody>
          <a:bodyPr/>
          <a:lstStyle/>
          <a:p>
            <a:pPr marL="0" indent="0">
              <a:lnSpc>
                <a:spcPts val="2500"/>
              </a:lnSpc>
              <a:spcBef>
                <a:spcPts val="1200"/>
              </a:spcBef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Abbiamo visto su </a:t>
            </a:r>
            <a:r>
              <a:rPr lang="it-IT" i="1" dirty="0" smtClean="0">
                <a:solidFill>
                  <a:srgbClr val="C00000"/>
                </a:solidFill>
              </a:rPr>
              <a:t>che cosa 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la nuova norma fissa le attenzioni prioritarie,</a:t>
            </a:r>
          </a:p>
          <a:p>
            <a:pPr marL="0" indent="0">
              <a:lnSpc>
                <a:spcPts val="2500"/>
              </a:lnSpc>
              <a:spcBef>
                <a:spcPts val="1200"/>
              </a:spcBef>
              <a:buNone/>
            </a:pPr>
            <a:r>
              <a:rPr lang="it-IT" dirty="0" smtClean="0">
                <a:solidFill>
                  <a:srgbClr val="C00000"/>
                </a:solidFill>
              </a:rPr>
              <a:t> Quanto tali prorità sono lontane/diverse da quelle attualmente praticate? </a:t>
            </a:r>
          </a:p>
          <a:p>
            <a:pPr marL="0" indent="0">
              <a:lnSpc>
                <a:spcPts val="2500"/>
              </a:lnSpc>
              <a:spcBef>
                <a:spcPts val="1200"/>
              </a:spcBef>
              <a:buNone/>
            </a:pPr>
            <a:r>
              <a:rPr lang="it-IT" dirty="0" smtClean="0">
                <a:solidFill>
                  <a:srgbClr val="C00000"/>
                </a:solidFill>
              </a:rPr>
              <a:t> 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Praticate dalle aziende,  ma anche dal sistema di certificazione e   dai suoi attori!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it-IT" dirty="0" smtClean="0">
                <a:solidFill>
                  <a:srgbClr val="C00000"/>
                </a:solidFill>
              </a:rPr>
              <a:t>Dall'analisi dei </a:t>
            </a:r>
            <a:r>
              <a:rPr lang="it-IT" i="1" dirty="0" smtClean="0">
                <a:solidFill>
                  <a:srgbClr val="C00000"/>
                </a:solidFill>
              </a:rPr>
              <a:t>gap 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emerge allora la sfida,</a:t>
            </a:r>
            <a:r>
              <a:rPr lang="it-IT" dirty="0" smtClean="0">
                <a:solidFill>
                  <a:srgbClr val="C00000"/>
                </a:solidFill>
              </a:rPr>
              <a:t> 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per l'intera comunità degli attori, oltre che per la credibilità delle Parti Interessate : </a:t>
            </a:r>
          </a:p>
          <a:p>
            <a:pPr algn="ctr">
              <a:spcBef>
                <a:spcPts val="1800"/>
              </a:spcBef>
              <a:buNone/>
            </a:pPr>
            <a:r>
              <a:rPr lang="it-IT" dirty="0" smtClean="0"/>
              <a:t>     </a:t>
            </a:r>
            <a:r>
              <a:rPr lang="it-IT" sz="3200" dirty="0" smtClean="0">
                <a:solidFill>
                  <a:srgbClr val="C00000"/>
                </a:solidFill>
              </a:rPr>
              <a:t>QUALE STRATEGIA ADOTTARE PER ACCELERARE  L'ACQUISIZIONE DELLE NUOVE PRIORITA', RENDERLA CREDIBILE E RIDURRE I GAP?</a:t>
            </a:r>
            <a:endParaRPr lang="it-IT" dirty="0" smtClean="0">
              <a:solidFill>
                <a:srgbClr val="C0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24</a:t>
            </a:fld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grazie dell'attenzione !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267744" y="6525344"/>
            <a:ext cx="5184576" cy="196130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66602-DF39-4950-8715-CB584C0A960D}" type="slidenum">
              <a:rPr lang="it-IT" smtClean="0"/>
              <a:pPr>
                <a:defRPr/>
              </a:pPr>
              <a:t>25</a:t>
            </a:fld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26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ransition spd="med" advClick="0" advTm="2000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olo 1"/>
          <p:cNvSpPr>
            <a:spLocks noGrp="1"/>
          </p:cNvSpPr>
          <p:nvPr>
            <p:ph type="title"/>
          </p:nvPr>
        </p:nvSpPr>
        <p:spPr>
          <a:xfrm>
            <a:off x="323850" y="274638"/>
            <a:ext cx="8496300" cy="777875"/>
          </a:xfrm>
        </p:spPr>
        <p:txBody>
          <a:bodyPr/>
          <a:lstStyle/>
          <a:p>
            <a:r>
              <a:rPr lang="it-IT" sz="2800" dirty="0" smtClean="0">
                <a:solidFill>
                  <a:srgbClr val="C00000"/>
                </a:solidFill>
              </a:rPr>
              <a:t>STRUTTURA COMUNE DI ALTO LIVELLO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60847"/>
            <a:ext cx="8507413" cy="3384377"/>
          </a:xfrm>
        </p:spPr>
        <p:txBody>
          <a:bodyPr/>
          <a:lstStyle/>
          <a:p>
            <a:pPr marL="180975" indent="-180975">
              <a:lnSpc>
                <a:spcPts val="2400"/>
              </a:lnSpc>
              <a:spcBef>
                <a:spcPts val="0"/>
              </a:spcBef>
              <a:defRPr/>
            </a:pPr>
            <a:r>
              <a:rPr lang="it-IT" sz="2000" dirty="0" smtClean="0">
                <a:solidFill>
                  <a:srgbClr val="C00000"/>
                </a:solidFill>
              </a:rPr>
              <a:t>VARATA NEL 2012-</a:t>
            </a:r>
          </a:p>
          <a:p>
            <a:pPr marL="180975" indent="-180975">
              <a:lnSpc>
                <a:spcPts val="2400"/>
              </a:lnSpc>
              <a:spcBef>
                <a:spcPts val="0"/>
              </a:spcBef>
              <a:defRPr/>
            </a:pPr>
            <a:endParaRPr lang="it-IT" sz="2000" dirty="0" smtClean="0">
              <a:solidFill>
                <a:srgbClr val="C00000"/>
              </a:solidFill>
            </a:endParaRPr>
          </a:p>
          <a:p>
            <a:pPr marL="180975" indent="-180975">
              <a:lnSpc>
                <a:spcPts val="2400"/>
              </a:lnSpc>
              <a:spcBef>
                <a:spcPts val="0"/>
              </a:spcBef>
              <a:defRPr/>
            </a:pPr>
            <a:r>
              <a:rPr lang="it-IT" sz="2000" dirty="0" smtClean="0">
                <a:solidFill>
                  <a:schemeClr val="accent5">
                    <a:lumMod val="50000"/>
                  </a:schemeClr>
                </a:solidFill>
              </a:rPr>
              <a:t>È la struttura comune obbligatoria per tutte le Norme sui Sistemi di gestione</a:t>
            </a:r>
          </a:p>
          <a:p>
            <a:pPr marL="180975" indent="-180975">
              <a:lnSpc>
                <a:spcPts val="2400"/>
              </a:lnSpc>
              <a:spcBef>
                <a:spcPts val="0"/>
              </a:spcBef>
              <a:defRPr/>
            </a:pPr>
            <a:endParaRPr lang="it-IT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80975" indent="-180975">
              <a:lnSpc>
                <a:spcPts val="2400"/>
              </a:lnSpc>
              <a:spcBef>
                <a:spcPts val="0"/>
              </a:spcBef>
              <a:defRPr/>
            </a:pPr>
            <a:r>
              <a:rPr lang="it-IT" sz="2000" dirty="0" smtClean="0">
                <a:solidFill>
                  <a:srgbClr val="C00000"/>
                </a:solidFill>
              </a:rPr>
              <a:t>PUÒ AVERE AGGIUNTE MA NON CANCELLAZIONI DI PARTI.</a:t>
            </a:r>
          </a:p>
          <a:p>
            <a:pPr marL="180975" indent="-180975">
              <a:lnSpc>
                <a:spcPts val="2400"/>
              </a:lnSpc>
              <a:spcBef>
                <a:spcPts val="0"/>
              </a:spcBef>
              <a:defRPr/>
            </a:pPr>
            <a:endParaRPr lang="it-IT" sz="2000" dirty="0" smtClean="0">
              <a:solidFill>
                <a:srgbClr val="C00000"/>
              </a:solidFill>
            </a:endParaRPr>
          </a:p>
          <a:p>
            <a:pPr marL="180975" indent="-180975">
              <a:lnSpc>
                <a:spcPts val="2400"/>
              </a:lnSpc>
              <a:spcBef>
                <a:spcPts val="0"/>
              </a:spcBef>
              <a:defRPr/>
            </a:pPr>
            <a:r>
              <a:rPr lang="it-IT" sz="2000" dirty="0" smtClean="0">
                <a:solidFill>
                  <a:schemeClr val="accent5">
                    <a:lumMod val="50000"/>
                  </a:schemeClr>
                </a:solidFill>
              </a:rPr>
              <a:t>Interpreta le esigenze di </a:t>
            </a:r>
            <a:r>
              <a:rPr lang="it-IT" sz="2000" i="1" dirty="0" smtClean="0">
                <a:solidFill>
                  <a:schemeClr val="accent5">
                    <a:lumMod val="50000"/>
                  </a:schemeClr>
                </a:solidFill>
              </a:rPr>
              <a:t>integrazione e compatibilità dei requisiti per i diversi Sistemi di gestione.</a:t>
            </a:r>
            <a:r>
              <a:rPr lang="it-IT" sz="2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180975" indent="-180975">
              <a:lnSpc>
                <a:spcPts val="2400"/>
              </a:lnSpc>
              <a:spcBef>
                <a:spcPts val="0"/>
              </a:spcBef>
              <a:defRPr/>
            </a:pPr>
            <a:endParaRPr lang="it-IT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573088" lvl="1" indent="-173038">
              <a:lnSpc>
                <a:spcPts val="2400"/>
              </a:lnSpc>
              <a:spcBef>
                <a:spcPts val="0"/>
              </a:spcBef>
              <a:buNone/>
              <a:defRPr/>
            </a:pPr>
            <a:endParaRPr lang="it-IT" sz="1600" dirty="0" smtClean="0"/>
          </a:p>
          <a:p>
            <a:pPr marL="182563" indent="0">
              <a:lnSpc>
                <a:spcPts val="2400"/>
              </a:lnSpc>
              <a:spcBef>
                <a:spcPts val="0"/>
              </a:spcBef>
              <a:buFont typeface="Arial" charset="0"/>
              <a:buNone/>
              <a:defRPr/>
            </a:pPr>
            <a:endParaRPr lang="it-IT" sz="2000" dirty="0" smtClean="0"/>
          </a:p>
          <a:p>
            <a:pPr>
              <a:buFont typeface="Arial" charset="0"/>
              <a:buChar char="•"/>
              <a:defRPr/>
            </a:pPr>
            <a:endParaRPr lang="it-IT" dirty="0" smtClean="0"/>
          </a:p>
          <a:p>
            <a:pPr marL="173038" indent="-173038">
              <a:buFont typeface="Arial" charset="0"/>
              <a:buChar char="•"/>
              <a:defRPr/>
            </a:pPr>
            <a:endParaRPr lang="it-IT" dirty="0" smtClean="0"/>
          </a:p>
          <a:p>
            <a:pPr>
              <a:buFont typeface="Arial" charset="0"/>
              <a:buChar char="•"/>
              <a:defRPr/>
            </a:pPr>
            <a:endParaRPr lang="it-IT" dirty="0" smtClean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3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9" name="Segnaposto data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olo 1"/>
          <p:cNvSpPr>
            <a:spLocks noGrp="1"/>
          </p:cNvSpPr>
          <p:nvPr>
            <p:ph type="title"/>
          </p:nvPr>
        </p:nvSpPr>
        <p:spPr>
          <a:xfrm>
            <a:off x="287338" y="260350"/>
            <a:ext cx="8569325" cy="519113"/>
          </a:xfrm>
        </p:spPr>
        <p:txBody>
          <a:bodyPr/>
          <a:lstStyle/>
          <a:p>
            <a:pPr eaLnBrk="1" hangingPunct="1">
              <a:lnSpc>
                <a:spcPts val="2000"/>
              </a:lnSpc>
            </a:pPr>
            <a:r>
              <a:rPr lang="it-IT" altLang="it-IT" sz="2000" dirty="0" smtClean="0"/>
              <a:t>QUALI SONO GLI ELEMENTI ESSENZIALI DEI SISTEMI DI GESTIONE?</a:t>
            </a:r>
            <a:r>
              <a:rPr lang="it-IT" altLang="it-IT" sz="2400" dirty="0" smtClean="0"/>
              <a:t/>
            </a:r>
            <a:br>
              <a:rPr lang="it-IT" altLang="it-IT" sz="2400" dirty="0" smtClean="0"/>
            </a:br>
            <a:r>
              <a:rPr lang="it-IT" altLang="it-IT" sz="2400" i="1" dirty="0" smtClean="0">
                <a:solidFill>
                  <a:schemeClr val="accent5">
                    <a:lumMod val="50000"/>
                  </a:schemeClr>
                </a:solidFill>
              </a:rPr>
              <a:t>'IL LORO DNA'</a:t>
            </a:r>
            <a:r>
              <a:rPr lang="it-IT" altLang="it-IT" sz="2300" i="1" dirty="0" smtClean="0">
                <a:solidFill>
                  <a:schemeClr val="accent5">
                    <a:lumMod val="50000"/>
                  </a:schemeClr>
                </a:solidFill>
              </a:rPr>
              <a:t>   </a:t>
            </a:r>
            <a:r>
              <a:rPr lang="it-IT" altLang="it-IT" sz="1400" dirty="0" smtClean="0"/>
              <a:t>(secondo l’Annex HLS)</a:t>
            </a:r>
            <a:endParaRPr lang="it-IT" altLang="it-IT" sz="2300" dirty="0" smtClean="0"/>
          </a:p>
        </p:txBody>
      </p:sp>
      <p:sp>
        <p:nvSpPr>
          <p:cNvPr id="32771" name="Segnaposto contenuto 2"/>
          <p:cNvSpPr>
            <a:spLocks noGrp="1"/>
          </p:cNvSpPr>
          <p:nvPr>
            <p:ph idx="1"/>
          </p:nvPr>
        </p:nvSpPr>
        <p:spPr>
          <a:xfrm>
            <a:off x="323850" y="1700213"/>
            <a:ext cx="84963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altLang="it-IT" dirty="0" smtClean="0">
                <a:solidFill>
                  <a:srgbClr val="31859C"/>
                </a:solidFill>
              </a:rPr>
              <a:t> </a:t>
            </a:r>
          </a:p>
          <a:p>
            <a:pPr eaLnBrk="1" hangingPunct="1"/>
            <a:endParaRPr lang="it-IT" altLang="it-IT" dirty="0" smtClean="0">
              <a:solidFill>
                <a:srgbClr val="31859C"/>
              </a:solidFill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79388" y="981075"/>
          <a:ext cx="8785225" cy="4900641"/>
        </p:xfrm>
        <a:graphic>
          <a:graphicData uri="http://schemas.openxmlformats.org/drawingml/2006/table">
            <a:tbl>
              <a:tblPr/>
              <a:tblGrid>
                <a:gridCol w="487362"/>
                <a:gridCol w="1744663"/>
                <a:gridCol w="6553200"/>
              </a:tblGrid>
              <a:tr h="975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Contesto dell’organizzazione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580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Leadership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</a:tr>
              <a:tr h="4876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Pianificazione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12190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Supporto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8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Attività operative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731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9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Valutazione delle prestazioni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</a:tr>
              <a:tr h="6015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Miglioramento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</a:tbl>
          </a:graphicData>
        </a:graphic>
      </p:graphicFrame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4</a:t>
            </a:fld>
            <a:endParaRPr lang="it-IT" dirty="0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olo 1"/>
          <p:cNvSpPr>
            <a:spLocks noGrp="1"/>
          </p:cNvSpPr>
          <p:nvPr>
            <p:ph type="title"/>
          </p:nvPr>
        </p:nvSpPr>
        <p:spPr>
          <a:xfrm>
            <a:off x="287338" y="260350"/>
            <a:ext cx="8569325" cy="519113"/>
          </a:xfrm>
        </p:spPr>
        <p:txBody>
          <a:bodyPr/>
          <a:lstStyle/>
          <a:p>
            <a:pPr eaLnBrk="1" hangingPunct="1"/>
            <a:r>
              <a:rPr lang="it-IT" altLang="it-IT" sz="2300" dirty="0" smtClean="0"/>
              <a:t> Fig.1 Gli elementi essenziali dei Sistemi di Gestione </a:t>
            </a:r>
            <a:r>
              <a:rPr lang="it-IT" altLang="it-IT" sz="1400" dirty="0" smtClean="0"/>
              <a:t>(secondo l’Annex HLS)</a:t>
            </a:r>
            <a:endParaRPr lang="it-IT" altLang="it-IT" sz="2300" dirty="0" smtClean="0"/>
          </a:p>
        </p:txBody>
      </p:sp>
      <p:sp>
        <p:nvSpPr>
          <p:cNvPr id="33795" name="Segnaposto contenuto 2"/>
          <p:cNvSpPr>
            <a:spLocks noGrp="1"/>
          </p:cNvSpPr>
          <p:nvPr>
            <p:ph idx="1"/>
          </p:nvPr>
        </p:nvSpPr>
        <p:spPr>
          <a:xfrm>
            <a:off x="323850" y="1700213"/>
            <a:ext cx="84963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altLang="it-IT" dirty="0" smtClean="0">
                <a:solidFill>
                  <a:srgbClr val="31859C"/>
                </a:solidFill>
              </a:rPr>
              <a:t> </a:t>
            </a:r>
          </a:p>
          <a:p>
            <a:pPr eaLnBrk="1" hangingPunct="1"/>
            <a:endParaRPr lang="it-IT" altLang="it-IT" dirty="0" smtClean="0">
              <a:solidFill>
                <a:srgbClr val="31859C"/>
              </a:solidFill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79388" y="981075"/>
          <a:ext cx="8785225" cy="4901083"/>
        </p:xfrm>
        <a:graphic>
          <a:graphicData uri="http://schemas.openxmlformats.org/drawingml/2006/table">
            <a:tbl>
              <a:tblPr/>
              <a:tblGrid>
                <a:gridCol w="487362"/>
                <a:gridCol w="1744663"/>
                <a:gridCol w="6553200"/>
              </a:tblGrid>
              <a:tr h="9752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Contesto dell’organizzazione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4.1 Comprendere l’organizzazione e il suo contesto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4.2 Comprendere le necessità e le aspettative delle parti interessate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4.3 Determinare il campo di applicazione del sistema di gestione (per la) </a:t>
                      </a: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XXX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4.4 Sistema di gestione per la XXX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580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Leadership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5.1 Leadership e impegno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5.2 </a:t>
                      </a: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Politica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</a:tr>
              <a:tr h="4876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6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Pianificazione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6.1 Azioni per affrontare rischi e opportunità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6.2 Obiettivi (per la) XXX e piani per conseguirli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12190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Supporto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7.1 Risorse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7.2 Competenza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7.3 Consapevolezza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7.4 Comunicazione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7.5 Informazioni documentate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</a:tr>
              <a:tr h="3047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8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Attività operative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8.1 Pianificazione e controllo operativi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  <a:tr h="731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9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Valutazione delle prestazioni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9.1 Monitoraggio, misurazione, analisi e valutazione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9.2 Audit interno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9.3 Riesame di direzione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EC"/>
                    </a:solidFill>
                  </a:tcPr>
                </a:tc>
              </a:tr>
              <a:tr h="6015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 Narrow" pitchFamily="34" charset="0"/>
                        </a:rPr>
                        <a:t>Miglioramento</a:t>
                      </a:r>
                      <a:endParaRPr kumimoji="0" 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10.1 Non conformità e azioni correttive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10.2 Miglioramento continuo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</a:tbl>
          </a:graphicData>
        </a:graphic>
      </p:graphicFrame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5</a:t>
            </a:fld>
            <a:endParaRPr lang="it-IT" dirty="0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Segnaposto data 3"/>
          <p:cNvSpPr txBox="1">
            <a:spLocks noGrp="1"/>
          </p:cNvSpPr>
          <p:nvPr/>
        </p:nvSpPr>
        <p:spPr bwMode="auto">
          <a:xfrm>
            <a:off x="611188" y="6619875"/>
            <a:ext cx="1506537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/>
            <a:endParaRPr lang="en-GB" altLang="it-IT" sz="1000" dirty="0"/>
          </a:p>
        </p:txBody>
      </p:sp>
      <p:sp>
        <p:nvSpPr>
          <p:cNvPr id="7174" name="Segnaposto piè di pagina 4"/>
          <p:cNvSpPr txBox="1">
            <a:spLocks noGrp="1"/>
          </p:cNvSpPr>
          <p:nvPr/>
        </p:nvSpPr>
        <p:spPr bwMode="auto">
          <a:xfrm>
            <a:off x="2484438" y="6619875"/>
            <a:ext cx="4392612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endParaRPr lang="en-GB" altLang="it-IT" sz="1000" dirty="0"/>
          </a:p>
        </p:txBody>
      </p:sp>
      <p:sp>
        <p:nvSpPr>
          <p:cNvPr id="717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it-IT" altLang="it-IT" sz="2800" dirty="0" smtClean="0"/>
              <a:t>… </a:t>
            </a:r>
            <a:r>
              <a:rPr lang="it-IT" altLang="it-IT" sz="2400" dirty="0" smtClean="0"/>
              <a:t>CAMBIAMENTI SOSTANZIALI NEI 28 ANNI DI ISO 9001</a:t>
            </a:r>
            <a:endParaRPr lang="it-IT" altLang="it-IT" sz="2800" dirty="0" smtClean="0"/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685" y="980728"/>
            <a:ext cx="8568630" cy="4896544"/>
          </a:xfrm>
        </p:spPr>
        <p:txBody>
          <a:bodyPr/>
          <a:lstStyle/>
          <a:p>
            <a:pPr eaLnBrk="1" hangingPunct="1">
              <a:lnSpc>
                <a:spcPts val="2300"/>
              </a:lnSpc>
              <a:buFont typeface="Wingdings" pitchFamily="2" charset="2"/>
              <a:buNone/>
              <a:defRPr/>
            </a:pPr>
            <a:r>
              <a:rPr lang="it-IT" sz="2000" dirty="0" smtClean="0">
                <a:solidFill>
                  <a:schemeClr val="accent5">
                    <a:lumMod val="50000"/>
                  </a:schemeClr>
                </a:solidFill>
              </a:rPr>
              <a:t>Passaggio da</a:t>
            </a:r>
          </a:p>
          <a:p>
            <a:pPr eaLnBrk="1" hangingPunct="1">
              <a:lnSpc>
                <a:spcPts val="2100"/>
              </a:lnSpc>
              <a:buFont typeface="Wingdings" pitchFamily="2" charset="2"/>
              <a:buNone/>
              <a:defRPr/>
            </a:pPr>
            <a:r>
              <a:rPr lang="it-IT" sz="2000" i="1" dirty="0" smtClean="0">
                <a:solidFill>
                  <a:srgbClr val="C00000"/>
                </a:solidFill>
              </a:rPr>
              <a:t>1987-</a:t>
            </a:r>
            <a:r>
              <a:rPr lang="it-IT" sz="2000" i="1" dirty="0" smtClean="0">
                <a:solidFill>
                  <a:schemeClr val="accent5">
                    <a:lumMod val="50000"/>
                  </a:schemeClr>
                </a:solidFill>
              </a:rPr>
              <a:t>Le aziende devono</a:t>
            </a:r>
            <a:r>
              <a:rPr lang="it-IT" sz="2000" i="1" dirty="0" smtClean="0">
                <a:solidFill>
                  <a:schemeClr val="tx2"/>
                </a:solidFill>
              </a:rPr>
              <a:t> </a:t>
            </a:r>
            <a:r>
              <a:rPr lang="it-IT" sz="2000" i="1" dirty="0" smtClean="0">
                <a:solidFill>
                  <a:srgbClr val="C00000"/>
                </a:solidFill>
              </a:rPr>
              <a:t>adeguarsi alla Norma e presidiare specifici adempimenti </a:t>
            </a:r>
            <a:r>
              <a:rPr lang="it-IT" sz="2000" i="1" dirty="0" smtClean="0">
                <a:solidFill>
                  <a:schemeClr val="accent5">
                    <a:lumMod val="50000"/>
                  </a:schemeClr>
                </a:solidFill>
              </a:rPr>
              <a:t>(Sistema di Assicurazione Qualità –ma Sistema della carta?)</a:t>
            </a:r>
          </a:p>
          <a:p>
            <a:pPr eaLnBrk="1" hangingPunct="1">
              <a:lnSpc>
                <a:spcPts val="2300"/>
              </a:lnSpc>
              <a:buFont typeface="Wingdings" pitchFamily="2" charset="2"/>
              <a:buNone/>
              <a:defRPr/>
            </a:pPr>
            <a:r>
              <a:rPr lang="it-IT" sz="2000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</a:p>
          <a:p>
            <a:pPr marL="0" indent="0" eaLnBrk="1" hangingPunct="1">
              <a:lnSpc>
                <a:spcPts val="2100"/>
              </a:lnSpc>
              <a:buFont typeface="Wingdings" pitchFamily="2" charset="2"/>
              <a:buNone/>
              <a:defRPr/>
            </a:pPr>
            <a:r>
              <a:rPr lang="it-IT" sz="2000" i="1" dirty="0" smtClean="0">
                <a:solidFill>
                  <a:srgbClr val="C00000"/>
                </a:solidFill>
              </a:rPr>
              <a:t>2000-</a:t>
            </a:r>
            <a:r>
              <a:rPr lang="it-IT" sz="2000" i="1" dirty="0" smtClean="0">
                <a:solidFill>
                  <a:schemeClr val="accent5">
                    <a:lumMod val="50000"/>
                  </a:schemeClr>
                </a:solidFill>
              </a:rPr>
              <a:t>Le aziende devono avere un sistema di Gestione/Management conforme, capace di </a:t>
            </a:r>
            <a:r>
              <a:rPr lang="it-IT" sz="2000" i="1" dirty="0" smtClean="0">
                <a:solidFill>
                  <a:srgbClr val="C00000"/>
                </a:solidFill>
              </a:rPr>
              <a:t>ottenere gli obiettivi che si sono date</a:t>
            </a:r>
            <a:r>
              <a:rPr lang="it-IT" sz="2000" i="1" dirty="0" smtClean="0">
                <a:solidFill>
                  <a:schemeClr val="tx2"/>
                </a:solidFill>
              </a:rPr>
              <a:t>, </a:t>
            </a:r>
            <a:r>
              <a:rPr lang="it-IT" sz="2000" i="1" dirty="0" smtClean="0">
                <a:solidFill>
                  <a:schemeClr val="accent5">
                    <a:lumMod val="50000"/>
                  </a:schemeClr>
                </a:solidFill>
              </a:rPr>
              <a:t>capace di </a:t>
            </a:r>
            <a:r>
              <a:rPr lang="it-IT" sz="2000" i="1" dirty="0" smtClean="0">
                <a:solidFill>
                  <a:srgbClr val="C00000"/>
                </a:solidFill>
              </a:rPr>
              <a:t>soddisfare i clienti</a:t>
            </a:r>
            <a:r>
              <a:rPr lang="it-IT" sz="2000" i="1" dirty="0" smtClean="0">
                <a:solidFill>
                  <a:schemeClr val="tx2"/>
                </a:solidFill>
              </a:rPr>
              <a:t>, </a:t>
            </a:r>
            <a:r>
              <a:rPr lang="it-IT" sz="2000" i="1" dirty="0" smtClean="0">
                <a:solidFill>
                  <a:srgbClr val="C00000"/>
                </a:solidFill>
              </a:rPr>
              <a:t>capace di migliorare la propria efficacia</a:t>
            </a:r>
            <a:r>
              <a:rPr lang="it-IT" sz="2000" i="1" dirty="0" smtClean="0">
                <a:solidFill>
                  <a:schemeClr val="accent5">
                    <a:lumMod val="50000"/>
                  </a:schemeClr>
                </a:solidFill>
              </a:rPr>
              <a:t>,</a:t>
            </a:r>
          </a:p>
          <a:p>
            <a:pPr eaLnBrk="1" hangingPunct="1">
              <a:lnSpc>
                <a:spcPts val="2300"/>
              </a:lnSpc>
              <a:buFont typeface="Wingdings" pitchFamily="2" charset="2"/>
              <a:buNone/>
              <a:defRPr/>
            </a:pPr>
            <a:r>
              <a:rPr lang="it-IT" sz="2000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</a:p>
          <a:p>
            <a:pPr marL="0" indent="0">
              <a:lnSpc>
                <a:spcPts val="2300"/>
              </a:lnSpc>
              <a:buFont typeface="Arial" charset="0"/>
              <a:buNone/>
              <a:defRPr/>
            </a:pPr>
            <a:r>
              <a:rPr lang="en-US" sz="2000" i="1" dirty="0" smtClean="0">
                <a:solidFill>
                  <a:srgbClr val="C00000"/>
                </a:solidFill>
              </a:rPr>
              <a:t>2015</a:t>
            </a:r>
            <a:r>
              <a:rPr lang="it-IT" sz="2000" i="1" dirty="0" smtClean="0">
                <a:solidFill>
                  <a:schemeClr val="accent5">
                    <a:lumMod val="50000"/>
                  </a:schemeClr>
                </a:solidFill>
              </a:rPr>
              <a:t>…anche in relazione </a:t>
            </a:r>
            <a:r>
              <a:rPr lang="it-IT" sz="2000" i="1" dirty="0" smtClean="0">
                <a:solidFill>
                  <a:srgbClr val="C00000"/>
                </a:solidFill>
              </a:rPr>
              <a:t>al contesto esterno dell'organizzazione </a:t>
            </a:r>
            <a:r>
              <a:rPr lang="en-US" sz="2000" i="1" dirty="0" smtClean="0">
                <a:solidFill>
                  <a:srgbClr val="C00000"/>
                </a:solidFill>
              </a:rPr>
              <a:t>per gli aspetti rilevanti ai propri scopi e ai propri indirizzi strategici </a:t>
            </a:r>
            <a:r>
              <a:rPr lang="en-US" sz="2000" i="1" dirty="0" smtClean="0"/>
              <a:t>.</a:t>
            </a:r>
            <a:endParaRPr lang="it-IT" sz="2000" i="1" dirty="0" smtClean="0"/>
          </a:p>
          <a:p>
            <a:pPr marL="0" indent="0" eaLnBrk="1" hangingPunct="1">
              <a:lnSpc>
                <a:spcPts val="2300"/>
              </a:lnSpc>
              <a:buFont typeface="Wingdings" pitchFamily="2" charset="2"/>
              <a:buNone/>
              <a:defRPr/>
            </a:pPr>
            <a:endParaRPr lang="it-IT" sz="2000" dirty="0" smtClean="0"/>
          </a:p>
          <a:p>
            <a:pPr marL="0" indent="0" eaLnBrk="1" hangingPunct="1">
              <a:lnSpc>
                <a:spcPts val="22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Il riferimento base è passato dalla Norma all’Azienda, e poi anche </a:t>
            </a:r>
            <a:r>
              <a:rPr lang="it-IT" dirty="0" smtClean="0">
                <a:solidFill>
                  <a:srgbClr val="C00000"/>
                </a:solidFill>
              </a:rPr>
              <a:t>all'Azienda nel proprio contesto competitivo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0" eaLnBrk="1" hangingPunct="1">
              <a:lnSpc>
                <a:spcPts val="22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it-IT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eaLnBrk="1" hangingPunct="1">
              <a:lnSpc>
                <a:spcPts val="22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Il sistema è </a:t>
            </a:r>
            <a:r>
              <a:rPr lang="it-IT" dirty="0" smtClean="0">
                <a:solidFill>
                  <a:srgbClr val="C00000"/>
                </a:solidFill>
              </a:rPr>
              <a:t>olistico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 e va innanzitutto costruito e valutato </a:t>
            </a:r>
            <a:r>
              <a:rPr lang="it-IT" dirty="0" smtClean="0">
                <a:solidFill>
                  <a:srgbClr val="C00000"/>
                </a:solidFill>
              </a:rPr>
              <a:t>NEL SUO INSIEME, 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prima che negli specifici punti.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6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7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7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7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7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7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7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7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7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7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7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7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7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7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7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7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7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/>
              <a:t>2-co</a:t>
            </a:r>
            <a:r>
              <a:rPr lang="it-IT" sz="3600" dirty="0" smtClean="0"/>
              <a:t>mprendere </a:t>
            </a:r>
            <a:r>
              <a:rPr lang="x-none" sz="3600" smtClean="0"/>
              <a:t> </a:t>
            </a:r>
            <a:r>
              <a:rPr lang="it-IT" sz="3600" dirty="0" smtClean="0"/>
              <a:t>l’organizzazione e il suo contesto</a:t>
            </a:r>
            <a:endParaRPr lang="it-IT" sz="360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</a:rPr>
              <a:t>PRINCIPALI INNOVAZIONI </a:t>
            </a:r>
            <a:endParaRPr lang="it-IT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66602-DF39-4950-8715-CB584C0A960D}" type="slidenum">
              <a:rPr lang="it-IT" smtClean="0"/>
              <a:pPr>
                <a:defRPr/>
              </a:pPr>
              <a:t>7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2195736" y="6453337"/>
            <a:ext cx="5472608" cy="268138"/>
          </a:xfrm>
        </p:spPr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9" name="Segnaposto data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260350"/>
            <a:ext cx="8568952" cy="7064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ts val="3700"/>
              </a:lnSpc>
              <a:spcAft>
                <a:spcPts val="0"/>
              </a:spcAft>
              <a:defRPr/>
            </a:pPr>
            <a:r>
              <a:rPr lang="it-IT" sz="3100" dirty="0" smtClean="0">
                <a:solidFill>
                  <a:srgbClr val="C00000"/>
                </a:solidFill>
              </a:rPr>
              <a:t>COMPRENDERE </a:t>
            </a:r>
            <a:r>
              <a:rPr lang="x-none" sz="3100" smtClean="0">
                <a:solidFill>
                  <a:srgbClr val="C00000"/>
                </a:solidFill>
              </a:rPr>
              <a:t> </a:t>
            </a:r>
            <a:r>
              <a:rPr lang="it-IT" sz="3100" dirty="0" smtClean="0">
                <a:solidFill>
                  <a:srgbClr val="C00000"/>
                </a:solidFill>
              </a:rPr>
              <a:t>L’ORGANIZZAZIONE E IL SUO CONTESTO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56793"/>
            <a:ext cx="8435975" cy="4569370"/>
          </a:xfrm>
        </p:spPr>
        <p:txBody>
          <a:bodyPr rtlCol="0"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it-IT" sz="2800" i="1" dirty="0" smtClean="0">
                <a:solidFill>
                  <a:schemeClr val="accent5">
                    <a:lumMod val="50000"/>
                  </a:schemeClr>
                </a:solidFill>
              </a:rPr>
              <a:t>L’organizzazione deve determinare i fattori esterni ed interni, pertinenti alle sue finalità ed ai suoi indirizzi strategici, che influenzano la sua capacità di </a:t>
            </a:r>
            <a:r>
              <a:rPr lang="it-IT" sz="2800" i="1" dirty="0" smtClean="0">
                <a:solidFill>
                  <a:srgbClr val="C00000"/>
                </a:solidFill>
              </a:rPr>
              <a:t>conseguire i risultati previsti </a:t>
            </a:r>
            <a:r>
              <a:rPr lang="it-IT" sz="2800" i="1" dirty="0" smtClean="0">
                <a:solidFill>
                  <a:schemeClr val="accent5">
                    <a:lumMod val="50000"/>
                  </a:schemeClr>
                </a:solidFill>
              </a:rPr>
              <a:t>per il proprio sistema di gestione per la Qualità</a:t>
            </a:r>
            <a:r>
              <a:rPr lang="it-IT" sz="3200" i="1" dirty="0" smtClean="0">
                <a:solidFill>
                  <a:schemeClr val="accent5">
                    <a:lumMod val="50000"/>
                  </a:schemeClr>
                </a:solidFill>
              </a:rPr>
              <a:t>. </a:t>
            </a:r>
          </a:p>
          <a:p>
            <a:pPr>
              <a:buFont typeface="Arial" charset="0"/>
              <a:buNone/>
              <a:defRPr/>
            </a:pPr>
            <a:endParaRPr lang="it-IT" sz="32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Arial" charset="0"/>
              <a:buNone/>
              <a:defRPr/>
            </a:pPr>
            <a:endParaRPr lang="it-IT" sz="32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it-IT" sz="3200" dirty="0" smtClean="0">
                <a:solidFill>
                  <a:srgbClr val="C00000"/>
                </a:solidFill>
              </a:rPr>
              <a:t>Cosa succede se prescindiamo dal contesto?</a:t>
            </a:r>
            <a:r>
              <a:rPr lang="x-none" sz="1600" smtClean="0">
                <a:solidFill>
                  <a:srgbClr val="C00000"/>
                </a:solidFill>
              </a:rPr>
              <a:t> </a:t>
            </a:r>
            <a:endParaRPr lang="it-IT" sz="1600" dirty="0" smtClean="0">
              <a:solidFill>
                <a:srgbClr val="C00000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8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COSA SI INTENDE PER CONTESTO?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Gli aspetti da considerare possono comprendere </a:t>
            </a:r>
            <a:r>
              <a:rPr lang="it-IT" dirty="0" smtClean="0">
                <a:solidFill>
                  <a:srgbClr val="C00000"/>
                </a:solidFill>
              </a:rPr>
              <a:t>fattori positivi e negativi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, cioè </a:t>
            </a:r>
            <a:r>
              <a:rPr lang="it-IT" dirty="0" smtClean="0">
                <a:solidFill>
                  <a:srgbClr val="C00000"/>
                </a:solidFill>
              </a:rPr>
              <a:t>opportunità o minacce</a:t>
            </a:r>
            <a:r>
              <a:rPr lang="it-IT" dirty="0" smtClean="0">
                <a:solidFill>
                  <a:schemeClr val="accent5">
                    <a:lumMod val="50000"/>
                  </a:schemeClr>
                </a:solidFill>
              </a:rPr>
              <a:t>, o condizioni da considerare.</a:t>
            </a:r>
          </a:p>
          <a:p>
            <a:pPr>
              <a:spcBef>
                <a:spcPts val="1800"/>
              </a:spcBef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Nota 2: La </a:t>
            </a:r>
            <a:r>
              <a:rPr lang="it-IT" i="1" dirty="0" smtClean="0">
                <a:solidFill>
                  <a:srgbClr val="C00000"/>
                </a:solidFill>
              </a:rPr>
              <a:t>comprensione del contesto esterno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può essere facilitata considerando le questioni che emergono dagli ambienti legale, tecnologico, competitivo, di mercato, culturale, sociale, sia internazionale, che nazionale, regionale o locale.</a:t>
            </a:r>
          </a:p>
          <a:p>
            <a:pPr>
              <a:spcBef>
                <a:spcPts val="1800"/>
              </a:spcBef>
            </a:pP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Nota 3: La </a:t>
            </a:r>
            <a:r>
              <a:rPr lang="it-IT" i="1" dirty="0" smtClean="0">
                <a:solidFill>
                  <a:srgbClr val="C00000"/>
                </a:solidFill>
              </a:rPr>
              <a:t>comprensione del contesto interno </a:t>
            </a:r>
            <a:r>
              <a:rPr lang="it-IT" i="1" dirty="0" smtClean="0">
                <a:solidFill>
                  <a:schemeClr val="accent5">
                    <a:lumMod val="50000"/>
                  </a:schemeClr>
                </a:solidFill>
              </a:rPr>
              <a:t>può essere facilitata considerando le questioni relative a valori, cultura, conoscenza e prestazioni dell'organizzazione.</a:t>
            </a:r>
          </a:p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G.Mattana- Verso la ISO 9001:2015- Le maggiori Innovazioni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3FD895-5BB8-40BF-B7E4-EB6CE4623618}" type="slidenum">
              <a:rPr lang="it-IT" smtClean="0"/>
              <a:pPr>
                <a:defRPr/>
              </a:pPr>
              <a:t>9</a:t>
            </a:fld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22.05.2015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f9c6e55c44790258efd8a354b437518cd80c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39847</TotalTime>
  <Words>1554</Words>
  <Application>Microsoft Office PowerPoint</Application>
  <PresentationFormat>Presentazione su schermo (4:3)</PresentationFormat>
  <Paragraphs>294</Paragraphs>
  <Slides>26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7" baseType="lpstr">
      <vt:lpstr>Tema di Office</vt:lpstr>
      <vt:lpstr>VERSO LA ISO 9001:2015 QUALI LE MAGGIORI INNOVAZIONI? Presentazione sintetica al Convegno AICQ SICEV del 22.5.2015  per EXPO 2015</vt:lpstr>
      <vt:lpstr>Principali innovazioni 1-uso della Struttura  HLS </vt:lpstr>
      <vt:lpstr>STRUTTURA COMUNE DI ALTO LIVELLO</vt:lpstr>
      <vt:lpstr>QUALI SONO GLI ELEMENTI ESSENZIALI DEI SISTEMI DI GESTIONE? 'IL LORO DNA'   (secondo l’Annex HLS)</vt:lpstr>
      <vt:lpstr> Fig.1 Gli elementi essenziali dei Sistemi di Gestione (secondo l’Annex HLS)</vt:lpstr>
      <vt:lpstr>… CAMBIAMENTI SOSTANZIALI NEI 28 ANNI DI ISO 9001</vt:lpstr>
      <vt:lpstr>2-comprendere  l’organizzazione e il suo contesto</vt:lpstr>
      <vt:lpstr>COMPRENDERE  L’ORGANIZZAZIONE E IL SUO CONTESTO</vt:lpstr>
      <vt:lpstr>COSA SI INTENDE PER CONTESTO?</vt:lpstr>
      <vt:lpstr>4.2 COMPRENDERE LE ESIGENZE E LE ASPETTATIVE DELLE PARTI INTERESSATE</vt:lpstr>
      <vt:lpstr>4.4   SGQ E SUOI PROCESSI</vt:lpstr>
      <vt:lpstr>6.2 OBIETTIVI E PIANIFICAZIONE PER CONSEGUIRLI</vt:lpstr>
      <vt:lpstr>6.2 OBIETTIVI E PIANIFICAZIONE PER CONSEGUIRLI</vt:lpstr>
      <vt:lpstr>6.1 -AZIONI PER AFFRONTARE RISCHI E OPPORTUNITÀ  </vt:lpstr>
      <vt:lpstr>INDAGINE  USA su 500 Aziende</vt:lpstr>
      <vt:lpstr>Dove ci sono riferimenti al rischio?  IN CIASCUNA FASE DEL CICLO PDCA !</vt:lpstr>
      <vt:lpstr>'RISK BASED THINKING' 'Risk-based thinking (see Clause A.4) is essential for achieving an effective quality management system.'   DOVE CI SONO RIFERIMENTI AL RISCHIO?</vt:lpstr>
      <vt:lpstr>9. VALUTAZIONE DELLE PRESTAZIONI  MONITORAGGIO, MISURAZIONE, ANALISI E VALUTAZIONE</vt:lpstr>
      <vt:lpstr>USO DEI RISULTATI</vt:lpstr>
      <vt:lpstr>Diapositiva 20</vt:lpstr>
      <vt:lpstr>IAF- ISO 9001-What are the emerging changes? </vt:lpstr>
      <vt:lpstr>“AllA civiltà del rischio non si può rispondere in modo reattivo,  ma si deve rispondere in modo PROATTIVO”</vt:lpstr>
      <vt:lpstr>QUALI TEMPI E MODI PER ACQUISIRE E APPLICARE I NUOVI CONCETTI?</vt:lpstr>
      <vt:lpstr>LA SFIDA PER LE AZIENDE, GLI ATTORI E IL SISTEMA</vt:lpstr>
      <vt:lpstr>grazie dell'attenzione !</vt:lpstr>
      <vt:lpstr>Diapositiva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giovanni Mattana</dc:creator>
  <cp:lastModifiedBy>Giovanni Mattana</cp:lastModifiedBy>
  <cp:revision>119</cp:revision>
  <dcterms:created xsi:type="dcterms:W3CDTF">2014-06-17T15:08:16Z</dcterms:created>
  <dcterms:modified xsi:type="dcterms:W3CDTF">2015-06-08T09:53:54Z</dcterms:modified>
</cp:coreProperties>
</file>